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p:notesSz cx="6858000" cy="9144000"/>
  <p:embeddedFontLst>
    <p:embeddedFont>
      <p:font typeface="Century Gothic" panose="020B0502020202020204" pitchFamily="34" charset="0"/>
      <p:regular r:id="rId37"/>
      <p:bold r:id="rId38"/>
      <p:italic r:id="rId39"/>
      <p:boldItalic r:id="rId40"/>
    </p:embeddedFont>
    <p:embeddedFont>
      <p:font typeface="Helvetica Neue" panose="020B0604020202020204" charset="0"/>
      <p:regular r:id="rId41"/>
      <p:bold r:id="rId42"/>
      <p:italic r:id="rId43"/>
      <p:boldItalic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69" d="100"/>
          <a:sy n="69" d="100"/>
        </p:scale>
        <p:origin x="7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2" name="Google Shape;25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5" name="Google Shape;305;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1" name="Google Shape;311;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7" name="Google Shape;317;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3" name="Google Shape;323;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9" name="Google Shape;329;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5" name="Google Shape;335;p1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1" name="Google Shape;341;p1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7" name="Google Shape;347;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3" name="Google Shape;353;p1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9" name="Google Shape;359;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 name="Google Shape;258;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5" name="Google Shape;365;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0" name="Google Shape;370;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6" name="Google Shape;376;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2" name="Google Shape;382;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8" name="Google Shape;388;p2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4" name="Google Shape;394;p2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0" name="Google Shape;400;p2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6" name="Google Shape;406;p2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2" name="Google Shape;412;p2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8" name="Google Shape;418;p2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 name="Google Shape;264;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4" name="Google Shape;424;p3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0" name="Google Shape;430;p3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6" name="Google Shape;436;p3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2" name="Google Shape;442;p3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8" name="Google Shape;448;p3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0" name="Google Shape;27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6" name="Google Shape;276;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2" name="Google Shape;28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8" name="Google Shape;288;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9" name="Google Shape;29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2"/>
        <p:cNvGrpSpPr/>
        <p:nvPr/>
      </p:nvGrpSpPr>
      <p:grpSpPr>
        <a:xfrm>
          <a:off x="0" y="0"/>
          <a:ext cx="0" cy="0"/>
          <a:chOff x="0" y="0"/>
          <a:chExt cx="0" cy="0"/>
        </a:xfrm>
      </p:grpSpPr>
      <p:grpSp>
        <p:nvGrpSpPr>
          <p:cNvPr id="23" name="Google Shape;23;p2"/>
          <p:cNvGrpSpPr/>
          <p:nvPr/>
        </p:nvGrpSpPr>
        <p:grpSpPr>
          <a:xfrm>
            <a:off x="0" y="-2373"/>
            <a:ext cx="12192000" cy="6867027"/>
            <a:chOff x="0" y="-2373"/>
            <a:chExt cx="12192000" cy="6867027"/>
          </a:xfrm>
        </p:grpSpPr>
        <p:sp>
          <p:nvSpPr>
            <p:cNvPr id="24" name="Google Shape;24;p2"/>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31" name="Google Shape;31;p2"/>
          <p:cNvSpPr txBox="1">
            <a:spLocks noGrp="1"/>
          </p:cNvSpPr>
          <p:nvPr>
            <p:ph type="ctrTitle"/>
          </p:nvPr>
        </p:nvSpPr>
        <p:spPr>
          <a:xfrm>
            <a:off x="1154955" y="2099733"/>
            <a:ext cx="8825658" cy="267764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
          <p:cNvSpPr txBox="1">
            <a:spLocks noGrp="1"/>
          </p:cNvSpPr>
          <p:nvPr>
            <p:ph type="subTitle" idx="1"/>
          </p:nvPr>
        </p:nvSpPr>
        <p:spPr>
          <a:xfrm>
            <a:off x="1154955" y="4777380"/>
            <a:ext cx="8825658" cy="861420"/>
          </a:xfrm>
          <a:prstGeom prst="rect">
            <a:avLst/>
          </a:prstGeom>
          <a:noFill/>
          <a:ln>
            <a:noFill/>
          </a:ln>
        </p:spPr>
        <p:txBody>
          <a:bodyPr spcFirstLastPara="1" wrap="square" lIns="91425" tIns="45700" rIns="91425" bIns="45700" anchor="t" anchorCtr="0">
            <a:normAutofit/>
          </a:bodyPr>
          <a:lstStyle>
            <a:lvl1pPr lvl="0" algn="l">
              <a:spcBef>
                <a:spcPts val="1000"/>
              </a:spcBef>
              <a:spcAft>
                <a:spcPts val="0"/>
              </a:spcAft>
              <a:buSzPts val="1440"/>
              <a:buNone/>
              <a:defRPr cap="none">
                <a:solidFill>
                  <a:schemeClr val="accent1"/>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a:endParaRPr/>
          </a:p>
        </p:txBody>
      </p:sp>
      <p:sp>
        <p:nvSpPr>
          <p:cNvPr id="33" name="Google Shape;33;p2"/>
          <p:cNvSpPr txBox="1">
            <a:spLocks noGrp="1"/>
          </p:cNvSpPr>
          <p:nvPr>
            <p:ph type="dt" idx="10"/>
          </p:nvPr>
        </p:nvSpPr>
        <p:spPr>
          <a:xfrm rot="5400000">
            <a:off x="10089390" y="1792223"/>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b="0"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2"/>
          <p:cNvSpPr txBox="1">
            <a:spLocks noGrp="1"/>
          </p:cNvSpPr>
          <p:nvPr>
            <p:ph type="ftr" idx="11"/>
          </p:nvPr>
        </p:nvSpPr>
        <p:spPr>
          <a:xfrm rot="5400000">
            <a:off x="8959592" y="3226820"/>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b="0"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txBox="1">
            <a:spLocks noGrp="1"/>
          </p:cNvSpPr>
          <p:nvPr>
            <p:ph type="sldNum" idx="12"/>
          </p:nvPr>
        </p:nvSpPr>
        <p:spPr>
          <a:xfrm>
            <a:off x="10351008" y="292608"/>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sz="2800" b="0" i="0" u="none" strike="noStrike" cap="none">
                <a:solidFill>
                  <a:schemeClr val="lt1"/>
                </a:solidFill>
                <a:latin typeface="Century Gothic"/>
                <a:ea typeface="Century Gothic"/>
                <a:cs typeface="Century Gothic"/>
                <a:sym typeface="Century Gothic"/>
              </a:defRPr>
            </a:lvl1pPr>
            <a:lvl2pPr marL="0" lvl="1" indent="0" algn="ctr">
              <a:spcBef>
                <a:spcPts val="0"/>
              </a:spcBef>
              <a:buNone/>
              <a:defRPr sz="2800" b="0" i="0" u="none" strike="noStrike" cap="none">
                <a:solidFill>
                  <a:schemeClr val="lt1"/>
                </a:solidFill>
                <a:latin typeface="Century Gothic"/>
                <a:ea typeface="Century Gothic"/>
                <a:cs typeface="Century Gothic"/>
                <a:sym typeface="Century Gothic"/>
              </a:defRPr>
            </a:lvl2pPr>
            <a:lvl3pPr marL="0" lvl="2" indent="0" algn="ctr">
              <a:spcBef>
                <a:spcPts val="0"/>
              </a:spcBef>
              <a:buNone/>
              <a:defRPr sz="2800" b="0" i="0" u="none" strike="noStrike" cap="none">
                <a:solidFill>
                  <a:schemeClr val="lt1"/>
                </a:solidFill>
                <a:latin typeface="Century Gothic"/>
                <a:ea typeface="Century Gothic"/>
                <a:cs typeface="Century Gothic"/>
                <a:sym typeface="Century Gothic"/>
              </a:defRPr>
            </a:lvl3pPr>
            <a:lvl4pPr marL="0" lvl="3" indent="0" algn="ctr">
              <a:spcBef>
                <a:spcPts val="0"/>
              </a:spcBef>
              <a:buNone/>
              <a:defRPr sz="2800" b="0" i="0" u="none" strike="noStrike" cap="none">
                <a:solidFill>
                  <a:schemeClr val="lt1"/>
                </a:solidFill>
                <a:latin typeface="Century Gothic"/>
                <a:ea typeface="Century Gothic"/>
                <a:cs typeface="Century Gothic"/>
                <a:sym typeface="Century Gothic"/>
              </a:defRPr>
            </a:lvl4pPr>
            <a:lvl5pPr marL="0" lvl="4" indent="0" algn="ctr">
              <a:spcBef>
                <a:spcPts val="0"/>
              </a:spcBef>
              <a:buNone/>
              <a:defRPr sz="2800" b="0" i="0" u="none" strike="noStrike" cap="none">
                <a:solidFill>
                  <a:schemeClr val="lt1"/>
                </a:solidFill>
                <a:latin typeface="Century Gothic"/>
                <a:ea typeface="Century Gothic"/>
                <a:cs typeface="Century Gothic"/>
                <a:sym typeface="Century Gothic"/>
              </a:defRPr>
            </a:lvl5pPr>
            <a:lvl6pPr marL="0" lvl="5" indent="0" algn="ctr">
              <a:spcBef>
                <a:spcPts val="0"/>
              </a:spcBef>
              <a:buNone/>
              <a:defRPr sz="2800" b="0" i="0" u="none" strike="noStrike" cap="none">
                <a:solidFill>
                  <a:schemeClr val="lt1"/>
                </a:solidFill>
                <a:latin typeface="Century Gothic"/>
                <a:ea typeface="Century Gothic"/>
                <a:cs typeface="Century Gothic"/>
                <a:sym typeface="Century Gothic"/>
              </a:defRPr>
            </a:lvl6pPr>
            <a:lvl7pPr marL="0" lvl="6" indent="0" algn="ctr">
              <a:spcBef>
                <a:spcPts val="0"/>
              </a:spcBef>
              <a:buNone/>
              <a:defRPr sz="2800" b="0" i="0" u="none" strike="noStrike" cap="none">
                <a:solidFill>
                  <a:schemeClr val="lt1"/>
                </a:solidFill>
                <a:latin typeface="Century Gothic"/>
                <a:ea typeface="Century Gothic"/>
                <a:cs typeface="Century Gothic"/>
                <a:sym typeface="Century Gothic"/>
              </a:defRPr>
            </a:lvl7pPr>
            <a:lvl8pPr marL="0" lvl="7" indent="0" algn="ctr">
              <a:spcBef>
                <a:spcPts val="0"/>
              </a:spcBef>
              <a:buNone/>
              <a:defRPr sz="2800" b="0" i="0" u="none" strike="noStrike" cap="none">
                <a:solidFill>
                  <a:schemeClr val="lt1"/>
                </a:solidFill>
                <a:latin typeface="Century Gothic"/>
                <a:ea typeface="Century Gothic"/>
                <a:cs typeface="Century Gothic"/>
                <a:sym typeface="Century Gothic"/>
              </a:defRPr>
            </a:lvl8pPr>
            <a:lvl9pPr marL="0" lvl="8" indent="0" algn="ctr">
              <a:spcBef>
                <a:spcPts val="0"/>
              </a:spcBef>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125"/>
        <p:cNvGrpSpPr/>
        <p:nvPr/>
      </p:nvGrpSpPr>
      <p:grpSpPr>
        <a:xfrm>
          <a:off x="0" y="0"/>
          <a:ext cx="0" cy="0"/>
          <a:chOff x="0" y="0"/>
          <a:chExt cx="0" cy="0"/>
        </a:xfrm>
      </p:grpSpPr>
      <p:grpSp>
        <p:nvGrpSpPr>
          <p:cNvPr id="126" name="Google Shape;126;p11"/>
          <p:cNvGrpSpPr/>
          <p:nvPr/>
        </p:nvGrpSpPr>
        <p:grpSpPr>
          <a:xfrm>
            <a:off x="0" y="-2373"/>
            <a:ext cx="12192000" cy="6867027"/>
            <a:chOff x="0" y="-2373"/>
            <a:chExt cx="12192000" cy="6867027"/>
          </a:xfrm>
        </p:grpSpPr>
        <p:sp>
          <p:nvSpPr>
            <p:cNvPr id="127" name="Google Shape;127;p11"/>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1"/>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1"/>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11"/>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11"/>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1"/>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1"/>
            <p:cNvSpPr/>
            <p:nvPr/>
          </p:nvSpPr>
          <p:spPr>
            <a:xfrm rot="10371525">
              <a:off x="263767" y="4438254"/>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11"/>
            <p:cNvSpPr/>
            <p:nvPr/>
          </p:nvSpPr>
          <p:spPr>
            <a:xfrm rot="10800000">
              <a:off x="459506" y="321130"/>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35" name="Google Shape;135;p11"/>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36" name="Google Shape;136;p11"/>
          <p:cNvSpPr txBox="1">
            <a:spLocks noGrp="1"/>
          </p:cNvSpPr>
          <p:nvPr>
            <p:ph type="title"/>
          </p:nvPr>
        </p:nvSpPr>
        <p:spPr>
          <a:xfrm>
            <a:off x="1154956" y="4966674"/>
            <a:ext cx="8825657"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7" name="Google Shape;137;p11"/>
          <p:cNvSpPr>
            <a:spLocks noGrp="1"/>
          </p:cNvSpPr>
          <p:nvPr>
            <p:ph type="pic" idx="2"/>
          </p:nvPr>
        </p:nvSpPr>
        <p:spPr>
          <a:xfrm>
            <a:off x="1154955" y="685800"/>
            <a:ext cx="8825658" cy="34290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138" name="Google Shape;138;p11"/>
          <p:cNvSpPr txBox="1">
            <a:spLocks noGrp="1"/>
          </p:cNvSpPr>
          <p:nvPr>
            <p:ph type="body" idx="1"/>
          </p:nvPr>
        </p:nvSpPr>
        <p:spPr>
          <a:xfrm>
            <a:off x="1154956" y="5536665"/>
            <a:ext cx="8825656" cy="49371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solidFill>
                  <a:schemeClr val="accent1"/>
                </a:solidFill>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39" name="Google Shape;139;p11"/>
          <p:cNvSpPr txBox="1">
            <a:spLocks noGrp="1"/>
          </p:cNvSpPr>
          <p:nvPr>
            <p:ph type="dt" idx="10"/>
          </p:nvPr>
        </p:nvSpPr>
        <p:spPr>
          <a:xfrm>
            <a:off x="10650938" y="6394061"/>
            <a:ext cx="990599" cy="304799"/>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11"/>
          <p:cNvSpPr txBox="1">
            <a:spLocks noGrp="1"/>
          </p:cNvSpPr>
          <p:nvPr>
            <p:ph type="ftr" idx="11"/>
          </p:nvPr>
        </p:nvSpPr>
        <p:spPr>
          <a:xfrm>
            <a:off x="528358" y="6391838"/>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1" name="Google Shape;141;p11"/>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1"/>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Title and Caption">
  <p:cSld name="Title and Caption">
    <p:spTree>
      <p:nvGrpSpPr>
        <p:cNvPr id="1" name="Shape 143"/>
        <p:cNvGrpSpPr/>
        <p:nvPr/>
      </p:nvGrpSpPr>
      <p:grpSpPr>
        <a:xfrm>
          <a:off x="0" y="0"/>
          <a:ext cx="0" cy="0"/>
          <a:chOff x="0" y="0"/>
          <a:chExt cx="0" cy="0"/>
        </a:xfrm>
      </p:grpSpPr>
      <p:grpSp>
        <p:nvGrpSpPr>
          <p:cNvPr id="144" name="Google Shape;144;p12"/>
          <p:cNvGrpSpPr/>
          <p:nvPr/>
        </p:nvGrpSpPr>
        <p:grpSpPr>
          <a:xfrm>
            <a:off x="0" y="-2373"/>
            <a:ext cx="12192000" cy="6867027"/>
            <a:chOff x="0" y="-2373"/>
            <a:chExt cx="12192000" cy="6867027"/>
          </a:xfrm>
        </p:grpSpPr>
        <p:sp>
          <p:nvSpPr>
            <p:cNvPr id="145" name="Google Shape;145;p12"/>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2"/>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2"/>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2"/>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2"/>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2"/>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2"/>
            <p:cNvSpPr/>
            <p:nvPr/>
          </p:nvSpPr>
          <p:spPr>
            <a:xfrm rot="-589932">
              <a:off x="8490951" y="2714874"/>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2"/>
            <p:cNvSpPr/>
            <p:nvPr/>
          </p:nvSpPr>
          <p:spPr>
            <a:xfrm>
              <a:off x="455612" y="2801319"/>
              <a:ext cx="11277600" cy="3602637"/>
            </a:xfrm>
            <a:custGeom>
              <a:avLst/>
              <a:gdLst/>
              <a:ahLst/>
              <a:cxnLst/>
              <a:rect l="l" t="t" r="r" b="b"/>
              <a:pathLst>
                <a:path w="10000" h="7946" extrusionOk="0">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lt1"/>
            </a:solidFill>
            <a:ln>
              <a:noFill/>
            </a:ln>
          </p:spPr>
        </p:sp>
        <p:sp>
          <p:nvSpPr>
            <p:cNvPr id="153" name="Google Shape;153;p12"/>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54" name="Google Shape;154;p12"/>
          <p:cNvSpPr txBox="1">
            <a:spLocks noGrp="1"/>
          </p:cNvSpPr>
          <p:nvPr>
            <p:ph type="title"/>
          </p:nvPr>
        </p:nvSpPr>
        <p:spPr>
          <a:xfrm>
            <a:off x="1154954" y="1063416"/>
            <a:ext cx="8825659" cy="137975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4000"/>
              <a:buFont typeface="Century Gothic"/>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12"/>
          <p:cNvSpPr txBox="1">
            <a:spLocks noGrp="1"/>
          </p:cNvSpPr>
          <p:nvPr>
            <p:ph type="body" idx="1"/>
          </p:nvPr>
        </p:nvSpPr>
        <p:spPr>
          <a:xfrm>
            <a:off x="1154954" y="3543300"/>
            <a:ext cx="8825659" cy="2476500"/>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56" name="Google Shape;156;p12"/>
          <p:cNvSpPr txBox="1">
            <a:spLocks noGrp="1"/>
          </p:cNvSpPr>
          <p:nvPr>
            <p:ph type="dt" idx="10"/>
          </p:nvPr>
        </p:nvSpPr>
        <p:spPr>
          <a:xfrm>
            <a:off x="10650938" y="6394061"/>
            <a:ext cx="990599" cy="304799"/>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12"/>
          <p:cNvSpPr txBox="1">
            <a:spLocks noGrp="1"/>
          </p:cNvSpPr>
          <p:nvPr>
            <p:ph type="ftr" idx="11"/>
          </p:nvPr>
        </p:nvSpPr>
        <p:spPr>
          <a:xfrm>
            <a:off x="528358" y="6391838"/>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12"/>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2"/>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Quote with Caption">
  <p:cSld name="Quote with Caption">
    <p:spTree>
      <p:nvGrpSpPr>
        <p:cNvPr id="1" name="Shape 160"/>
        <p:cNvGrpSpPr/>
        <p:nvPr/>
      </p:nvGrpSpPr>
      <p:grpSpPr>
        <a:xfrm>
          <a:off x="0" y="0"/>
          <a:ext cx="0" cy="0"/>
          <a:chOff x="0" y="0"/>
          <a:chExt cx="0" cy="0"/>
        </a:xfrm>
      </p:grpSpPr>
      <p:grpSp>
        <p:nvGrpSpPr>
          <p:cNvPr id="161" name="Google Shape;161;p13"/>
          <p:cNvGrpSpPr/>
          <p:nvPr/>
        </p:nvGrpSpPr>
        <p:grpSpPr>
          <a:xfrm>
            <a:off x="0" y="-2373"/>
            <a:ext cx="12192000" cy="6867027"/>
            <a:chOff x="0" y="-2373"/>
            <a:chExt cx="12192000" cy="6867027"/>
          </a:xfrm>
        </p:grpSpPr>
        <p:sp>
          <p:nvSpPr>
            <p:cNvPr id="162" name="Google Shape;162;p13"/>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3"/>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3"/>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3"/>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13"/>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13"/>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13"/>
            <p:cNvSpPr/>
            <p:nvPr/>
          </p:nvSpPr>
          <p:spPr>
            <a:xfrm rot="-589932">
              <a:off x="8490951" y="418511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13"/>
            <p:cNvSpPr/>
            <p:nvPr/>
          </p:nvSpPr>
          <p:spPr>
            <a:xfrm>
              <a:off x="455612" y="4241801"/>
              <a:ext cx="11277600" cy="2337161"/>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70" name="Google Shape;170;p13"/>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71" name="Google Shape;171;p13"/>
          <p:cNvSpPr txBox="1"/>
          <p:nvPr/>
        </p:nvSpPr>
        <p:spPr>
          <a:xfrm>
            <a:off x="9719438" y="2631815"/>
            <a:ext cx="801912" cy="156966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nl-NL" sz="9600" b="0" i="0" u="none" strike="noStrike" cap="none">
                <a:solidFill>
                  <a:schemeClr val="accent1"/>
                </a:solidFill>
                <a:latin typeface="Arial"/>
                <a:ea typeface="Arial"/>
                <a:cs typeface="Arial"/>
                <a:sym typeface="Arial"/>
              </a:rPr>
              <a:t>”</a:t>
            </a:r>
            <a:endParaRPr/>
          </a:p>
        </p:txBody>
      </p:sp>
      <p:sp>
        <p:nvSpPr>
          <p:cNvPr id="172" name="Google Shape;172;p13"/>
          <p:cNvSpPr txBox="1"/>
          <p:nvPr/>
        </p:nvSpPr>
        <p:spPr>
          <a:xfrm>
            <a:off x="898295" y="591093"/>
            <a:ext cx="801912" cy="156966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nl-NL" sz="9600" b="0" i="0" u="none" strike="noStrike" cap="none">
                <a:solidFill>
                  <a:schemeClr val="accent1"/>
                </a:solidFill>
                <a:latin typeface="Arial"/>
                <a:ea typeface="Arial"/>
                <a:cs typeface="Arial"/>
                <a:sym typeface="Arial"/>
              </a:rPr>
              <a:t>“</a:t>
            </a:r>
            <a:endParaRPr/>
          </a:p>
        </p:txBody>
      </p:sp>
      <p:sp>
        <p:nvSpPr>
          <p:cNvPr id="173" name="Google Shape;173;p13"/>
          <p:cNvSpPr txBox="1">
            <a:spLocks noGrp="1"/>
          </p:cNvSpPr>
          <p:nvPr>
            <p:ph type="title"/>
          </p:nvPr>
        </p:nvSpPr>
        <p:spPr>
          <a:xfrm>
            <a:off x="1581878" y="980517"/>
            <a:ext cx="8453906" cy="2698249"/>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4000"/>
              <a:buFont typeface="Century Gothic"/>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4" name="Google Shape;174;p13"/>
          <p:cNvSpPr txBox="1">
            <a:spLocks noGrp="1"/>
          </p:cNvSpPr>
          <p:nvPr>
            <p:ph type="body" idx="1"/>
          </p:nvPr>
        </p:nvSpPr>
        <p:spPr>
          <a:xfrm>
            <a:off x="1945945" y="3678766"/>
            <a:ext cx="7725772" cy="34217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b="0" i="0" cap="small">
                <a:solidFill>
                  <a:schemeClr val="accent1"/>
                </a:solidFill>
                <a:latin typeface="Century Gothic"/>
                <a:ea typeface="Century Gothic"/>
                <a:cs typeface="Century Gothic"/>
                <a:sym typeface="Century Gothic"/>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75" name="Google Shape;175;p13"/>
          <p:cNvSpPr txBox="1">
            <a:spLocks noGrp="1"/>
          </p:cNvSpPr>
          <p:nvPr>
            <p:ph type="body" idx="2"/>
          </p:nvPr>
        </p:nvSpPr>
        <p:spPr>
          <a:xfrm>
            <a:off x="1154954" y="4350657"/>
            <a:ext cx="8825659" cy="1676400"/>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76" name="Google Shape;176;p13"/>
          <p:cNvSpPr txBox="1">
            <a:spLocks noGrp="1"/>
          </p:cNvSpPr>
          <p:nvPr>
            <p:ph type="dt" idx="10"/>
          </p:nvPr>
        </p:nvSpPr>
        <p:spPr>
          <a:xfrm>
            <a:off x="10650938" y="6394061"/>
            <a:ext cx="990599" cy="304799"/>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13"/>
          <p:cNvSpPr txBox="1">
            <a:spLocks noGrp="1"/>
          </p:cNvSpPr>
          <p:nvPr>
            <p:ph type="ftr" idx="11"/>
          </p:nvPr>
        </p:nvSpPr>
        <p:spPr>
          <a:xfrm>
            <a:off x="528358" y="6391838"/>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13"/>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3"/>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Name Card">
  <p:cSld name="Name Card">
    <p:spTree>
      <p:nvGrpSpPr>
        <p:cNvPr id="1" name="Shape 180"/>
        <p:cNvGrpSpPr/>
        <p:nvPr/>
      </p:nvGrpSpPr>
      <p:grpSpPr>
        <a:xfrm>
          <a:off x="0" y="0"/>
          <a:ext cx="0" cy="0"/>
          <a:chOff x="0" y="0"/>
          <a:chExt cx="0" cy="0"/>
        </a:xfrm>
      </p:grpSpPr>
      <p:grpSp>
        <p:nvGrpSpPr>
          <p:cNvPr id="181" name="Google Shape;181;p14"/>
          <p:cNvGrpSpPr/>
          <p:nvPr/>
        </p:nvGrpSpPr>
        <p:grpSpPr>
          <a:xfrm>
            <a:off x="0" y="-2373"/>
            <a:ext cx="12192000" cy="6867027"/>
            <a:chOff x="0" y="-2373"/>
            <a:chExt cx="12192000" cy="6867027"/>
          </a:xfrm>
        </p:grpSpPr>
        <p:sp>
          <p:nvSpPr>
            <p:cNvPr id="182" name="Google Shape;182;p14"/>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4"/>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4"/>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4"/>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4"/>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4"/>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4"/>
            <p:cNvSpPr/>
            <p:nvPr/>
          </p:nvSpPr>
          <p:spPr>
            <a:xfrm rot="-589932">
              <a:off x="8490951" y="4193583"/>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4"/>
            <p:cNvSpPr/>
            <p:nvPr/>
          </p:nvSpPr>
          <p:spPr>
            <a:xfrm>
              <a:off x="455612" y="4241801"/>
              <a:ext cx="11277600" cy="2337161"/>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90" name="Google Shape;190;p14"/>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91" name="Google Shape;191;p14"/>
          <p:cNvSpPr txBox="1">
            <a:spLocks noGrp="1"/>
          </p:cNvSpPr>
          <p:nvPr>
            <p:ph type="title"/>
          </p:nvPr>
        </p:nvSpPr>
        <p:spPr>
          <a:xfrm>
            <a:off x="1154954" y="2370667"/>
            <a:ext cx="8825660" cy="182251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2" name="Google Shape;192;p14"/>
          <p:cNvSpPr txBox="1">
            <a:spLocks noGrp="1"/>
          </p:cNvSpPr>
          <p:nvPr>
            <p:ph type="body" idx="1"/>
          </p:nvPr>
        </p:nvSpPr>
        <p:spPr>
          <a:xfrm>
            <a:off x="1154954" y="5033068"/>
            <a:ext cx="8825659"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cap="none">
                <a:solidFill>
                  <a:schemeClr val="accent1"/>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193" name="Google Shape;193;p14"/>
          <p:cNvSpPr txBox="1">
            <a:spLocks noGrp="1"/>
          </p:cNvSpPr>
          <p:nvPr>
            <p:ph type="dt" idx="10"/>
          </p:nvPr>
        </p:nvSpPr>
        <p:spPr>
          <a:xfrm>
            <a:off x="10650938" y="6394061"/>
            <a:ext cx="990599" cy="304799"/>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14"/>
          <p:cNvSpPr txBox="1">
            <a:spLocks noGrp="1"/>
          </p:cNvSpPr>
          <p:nvPr>
            <p:ph type="ftr" idx="11"/>
          </p:nvPr>
        </p:nvSpPr>
        <p:spPr>
          <a:xfrm>
            <a:off x="528358" y="6391838"/>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5" name="Google Shape;195;p14"/>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4"/>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97"/>
        <p:cNvGrpSpPr/>
        <p:nvPr/>
      </p:nvGrpSpPr>
      <p:grpSpPr>
        <a:xfrm>
          <a:off x="0" y="0"/>
          <a:ext cx="0" cy="0"/>
          <a:chOff x="0" y="0"/>
          <a:chExt cx="0" cy="0"/>
        </a:xfrm>
      </p:grpSpPr>
      <p:sp>
        <p:nvSpPr>
          <p:cNvPr id="198" name="Google Shape;198;p15"/>
          <p:cNvSpPr txBox="1">
            <a:spLocks noGrp="1"/>
          </p:cNvSpPr>
          <p:nvPr>
            <p:ph type="title"/>
          </p:nvPr>
        </p:nvSpPr>
        <p:spPr>
          <a:xfrm>
            <a:off x="1154953" y="973668"/>
            <a:ext cx="8761413"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3600"/>
              <a:buFont typeface="Century Gothic"/>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9" name="Google Shape;199;p15"/>
          <p:cNvSpPr txBox="1">
            <a:spLocks noGrp="1"/>
          </p:cNvSpPr>
          <p:nvPr>
            <p:ph type="body" idx="1"/>
          </p:nvPr>
        </p:nvSpPr>
        <p:spPr>
          <a:xfrm>
            <a:off x="1154954" y="2617299"/>
            <a:ext cx="312916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00" name="Google Shape;200;p15"/>
          <p:cNvSpPr txBox="1">
            <a:spLocks noGrp="1"/>
          </p:cNvSpPr>
          <p:nvPr>
            <p:ph type="body" idx="2"/>
          </p:nvPr>
        </p:nvSpPr>
        <p:spPr>
          <a:xfrm>
            <a:off x="1154954" y="3193561"/>
            <a:ext cx="3129168" cy="2833496"/>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201" name="Google Shape;201;p15"/>
          <p:cNvSpPr txBox="1">
            <a:spLocks noGrp="1"/>
          </p:cNvSpPr>
          <p:nvPr>
            <p:ph type="body" idx="3"/>
          </p:nvPr>
        </p:nvSpPr>
        <p:spPr>
          <a:xfrm>
            <a:off x="4512721" y="2603502"/>
            <a:ext cx="3145380"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02" name="Google Shape;202;p15"/>
          <p:cNvSpPr txBox="1">
            <a:spLocks noGrp="1"/>
          </p:cNvSpPr>
          <p:nvPr>
            <p:ph type="body" idx="4"/>
          </p:nvPr>
        </p:nvSpPr>
        <p:spPr>
          <a:xfrm>
            <a:off x="4512721" y="3193561"/>
            <a:ext cx="3145380" cy="2833495"/>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203" name="Google Shape;203;p15"/>
          <p:cNvSpPr txBox="1">
            <a:spLocks noGrp="1"/>
          </p:cNvSpPr>
          <p:nvPr>
            <p:ph type="body" idx="5"/>
          </p:nvPr>
        </p:nvSpPr>
        <p:spPr>
          <a:xfrm>
            <a:off x="7886700" y="2617299"/>
            <a:ext cx="3161029" cy="576261"/>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04" name="Google Shape;204;p15"/>
          <p:cNvSpPr txBox="1">
            <a:spLocks noGrp="1"/>
          </p:cNvSpPr>
          <p:nvPr>
            <p:ph type="body" idx="6"/>
          </p:nvPr>
        </p:nvSpPr>
        <p:spPr>
          <a:xfrm>
            <a:off x="7886700" y="3193561"/>
            <a:ext cx="3164719" cy="2833493"/>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205" name="Google Shape;205;p15"/>
          <p:cNvCxnSpPr/>
          <p:nvPr/>
        </p:nvCxnSpPr>
        <p:spPr>
          <a:xfrm>
            <a:off x="4403971" y="2569633"/>
            <a:ext cx="0" cy="3492499"/>
          </a:xfrm>
          <a:prstGeom prst="straightConnector1">
            <a:avLst/>
          </a:prstGeom>
          <a:noFill/>
          <a:ln w="12700" cap="flat" cmpd="sng">
            <a:solidFill>
              <a:schemeClr val="accent1">
                <a:alpha val="40784"/>
              </a:schemeClr>
            </a:solidFill>
            <a:prstDash val="solid"/>
            <a:round/>
            <a:headEnd type="none" w="sm" len="sm"/>
            <a:tailEnd type="none" w="sm" len="sm"/>
          </a:ln>
        </p:spPr>
      </p:cxnSp>
      <p:cxnSp>
        <p:nvCxnSpPr>
          <p:cNvPr id="206" name="Google Shape;206;p15"/>
          <p:cNvCxnSpPr/>
          <p:nvPr/>
        </p:nvCxnSpPr>
        <p:spPr>
          <a:xfrm>
            <a:off x="7772401" y="2569633"/>
            <a:ext cx="0" cy="3492499"/>
          </a:xfrm>
          <a:prstGeom prst="straightConnector1">
            <a:avLst/>
          </a:prstGeom>
          <a:noFill/>
          <a:ln w="12700" cap="flat" cmpd="sng">
            <a:solidFill>
              <a:schemeClr val="accent1">
                <a:alpha val="40784"/>
              </a:schemeClr>
            </a:solidFill>
            <a:prstDash val="solid"/>
            <a:round/>
            <a:headEnd type="none" w="sm" len="sm"/>
            <a:tailEnd type="none" w="sm" len="sm"/>
          </a:ln>
        </p:spPr>
      </p:cxnSp>
      <p:sp>
        <p:nvSpPr>
          <p:cNvPr id="207" name="Google Shape;207;p15"/>
          <p:cNvSpPr txBox="1">
            <a:spLocks noGrp="1"/>
          </p:cNvSpPr>
          <p:nvPr>
            <p:ph type="dt" idx="10"/>
          </p:nvPr>
        </p:nvSpPr>
        <p:spPr>
          <a:xfrm>
            <a:off x="10650938" y="6394061"/>
            <a:ext cx="990599" cy="304799"/>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8" name="Google Shape;208;p15"/>
          <p:cNvSpPr txBox="1">
            <a:spLocks noGrp="1"/>
          </p:cNvSpPr>
          <p:nvPr>
            <p:ph type="ftr" idx="11"/>
          </p:nvPr>
        </p:nvSpPr>
        <p:spPr>
          <a:xfrm>
            <a:off x="528358" y="6391838"/>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9" name="Google Shape;209;p15"/>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210"/>
        <p:cNvGrpSpPr/>
        <p:nvPr/>
      </p:nvGrpSpPr>
      <p:grpSpPr>
        <a:xfrm>
          <a:off x="0" y="0"/>
          <a:ext cx="0" cy="0"/>
          <a:chOff x="0" y="0"/>
          <a:chExt cx="0" cy="0"/>
        </a:xfrm>
      </p:grpSpPr>
      <p:sp>
        <p:nvSpPr>
          <p:cNvPr id="211" name="Google Shape;211;p16"/>
          <p:cNvSpPr txBox="1">
            <a:spLocks noGrp="1"/>
          </p:cNvSpPr>
          <p:nvPr>
            <p:ph type="title"/>
          </p:nvPr>
        </p:nvSpPr>
        <p:spPr>
          <a:xfrm>
            <a:off x="1154953" y="973668"/>
            <a:ext cx="8761413"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3600"/>
              <a:buFont typeface="Century Gothic"/>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2" name="Google Shape;212;p16"/>
          <p:cNvSpPr txBox="1">
            <a:spLocks noGrp="1"/>
          </p:cNvSpPr>
          <p:nvPr>
            <p:ph type="body" idx="1"/>
          </p:nvPr>
        </p:nvSpPr>
        <p:spPr>
          <a:xfrm>
            <a:off x="1154952" y="4532845"/>
            <a:ext cx="3050439"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13" name="Google Shape;213;p16"/>
          <p:cNvSpPr>
            <a:spLocks noGrp="1"/>
          </p:cNvSpPr>
          <p:nvPr>
            <p:ph type="pic" idx="2"/>
          </p:nvPr>
        </p:nvSpPr>
        <p:spPr>
          <a:xfrm>
            <a:off x="1334552" y="2603500"/>
            <a:ext cx="2691242" cy="1591510"/>
          </a:xfrm>
          <a:prstGeom prst="roundRect">
            <a:avLst>
              <a:gd name="adj" fmla="val 1858"/>
            </a:avLst>
          </a:prstGeom>
          <a:noFill/>
          <a:ln>
            <a:noFill/>
          </a:ln>
          <a:effectLst>
            <a:outerShdw blurRad="50800" dist="50800" dir="5400000" algn="tl" rotWithShape="0">
              <a:srgbClr val="000000">
                <a:alpha val="42745"/>
              </a:srgbClr>
            </a:outerShdw>
          </a:effectLst>
        </p:spPr>
      </p:sp>
      <p:sp>
        <p:nvSpPr>
          <p:cNvPr id="214" name="Google Shape;214;p16"/>
          <p:cNvSpPr txBox="1">
            <a:spLocks noGrp="1"/>
          </p:cNvSpPr>
          <p:nvPr>
            <p:ph type="body" idx="3"/>
          </p:nvPr>
        </p:nvSpPr>
        <p:spPr>
          <a:xfrm>
            <a:off x="1154953" y="5109107"/>
            <a:ext cx="3050437" cy="91794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215" name="Google Shape;215;p16"/>
          <p:cNvSpPr txBox="1">
            <a:spLocks noGrp="1"/>
          </p:cNvSpPr>
          <p:nvPr>
            <p:ph type="body" idx="4"/>
          </p:nvPr>
        </p:nvSpPr>
        <p:spPr>
          <a:xfrm>
            <a:off x="4572537" y="4532846"/>
            <a:ext cx="3046766" cy="651156"/>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16" name="Google Shape;216;p16"/>
          <p:cNvSpPr>
            <a:spLocks noGrp="1"/>
          </p:cNvSpPr>
          <p:nvPr>
            <p:ph type="pic" idx="5"/>
          </p:nvPr>
        </p:nvSpPr>
        <p:spPr>
          <a:xfrm>
            <a:off x="4748463" y="2603500"/>
            <a:ext cx="2691241" cy="1591510"/>
          </a:xfrm>
          <a:prstGeom prst="roundRect">
            <a:avLst>
              <a:gd name="adj" fmla="val 1858"/>
            </a:avLst>
          </a:prstGeom>
          <a:noFill/>
          <a:ln>
            <a:noFill/>
          </a:ln>
          <a:effectLst>
            <a:outerShdw blurRad="50800" dist="50800" dir="5400000" algn="tl" rotWithShape="0">
              <a:srgbClr val="000000">
                <a:alpha val="42745"/>
              </a:srgbClr>
            </a:outerShdw>
          </a:effectLst>
        </p:spPr>
      </p:sp>
      <p:sp>
        <p:nvSpPr>
          <p:cNvPr id="217" name="Google Shape;217;p16"/>
          <p:cNvSpPr txBox="1">
            <a:spLocks noGrp="1"/>
          </p:cNvSpPr>
          <p:nvPr>
            <p:ph type="body" idx="6"/>
          </p:nvPr>
        </p:nvSpPr>
        <p:spPr>
          <a:xfrm>
            <a:off x="4568865" y="5184002"/>
            <a:ext cx="3050438" cy="843056"/>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218" name="Google Shape;218;p16"/>
          <p:cNvSpPr txBox="1">
            <a:spLocks noGrp="1"/>
          </p:cNvSpPr>
          <p:nvPr>
            <p:ph type="body" idx="7"/>
          </p:nvPr>
        </p:nvSpPr>
        <p:spPr>
          <a:xfrm>
            <a:off x="7983434" y="4532847"/>
            <a:ext cx="3050438" cy="651154"/>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219" name="Google Shape;219;p16"/>
          <p:cNvSpPr>
            <a:spLocks noGrp="1"/>
          </p:cNvSpPr>
          <p:nvPr>
            <p:ph type="pic" idx="8"/>
          </p:nvPr>
        </p:nvSpPr>
        <p:spPr>
          <a:xfrm>
            <a:off x="8163031" y="2603500"/>
            <a:ext cx="2691242" cy="1591510"/>
          </a:xfrm>
          <a:prstGeom prst="roundRect">
            <a:avLst>
              <a:gd name="adj" fmla="val 1858"/>
            </a:avLst>
          </a:prstGeom>
          <a:noFill/>
          <a:ln>
            <a:noFill/>
          </a:ln>
          <a:effectLst>
            <a:outerShdw blurRad="50800" dist="50800" dir="5400000" algn="tl" rotWithShape="0">
              <a:srgbClr val="000000">
                <a:alpha val="42745"/>
              </a:srgbClr>
            </a:outerShdw>
          </a:effectLst>
        </p:spPr>
      </p:sp>
      <p:sp>
        <p:nvSpPr>
          <p:cNvPr id="220" name="Google Shape;220;p16"/>
          <p:cNvSpPr txBox="1">
            <a:spLocks noGrp="1"/>
          </p:cNvSpPr>
          <p:nvPr>
            <p:ph type="body" idx="9"/>
          </p:nvPr>
        </p:nvSpPr>
        <p:spPr>
          <a:xfrm>
            <a:off x="7983434" y="5184001"/>
            <a:ext cx="3050437" cy="84305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221" name="Google Shape;221;p16"/>
          <p:cNvCxnSpPr/>
          <p:nvPr/>
        </p:nvCxnSpPr>
        <p:spPr>
          <a:xfrm>
            <a:off x="4388153" y="2603500"/>
            <a:ext cx="0" cy="3517594"/>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222" name="Google Shape;222;p16"/>
          <p:cNvCxnSpPr/>
          <p:nvPr/>
        </p:nvCxnSpPr>
        <p:spPr>
          <a:xfrm>
            <a:off x="7801905" y="2603500"/>
            <a:ext cx="0" cy="3492500"/>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223" name="Google Shape;223;p16"/>
          <p:cNvSpPr txBox="1">
            <a:spLocks noGrp="1"/>
          </p:cNvSpPr>
          <p:nvPr>
            <p:ph type="dt" idx="10"/>
          </p:nvPr>
        </p:nvSpPr>
        <p:spPr>
          <a:xfrm>
            <a:off x="10650938" y="6394061"/>
            <a:ext cx="990599" cy="304799"/>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4" name="Google Shape;224;p16"/>
          <p:cNvSpPr txBox="1">
            <a:spLocks noGrp="1"/>
          </p:cNvSpPr>
          <p:nvPr>
            <p:ph type="ftr" idx="11"/>
          </p:nvPr>
        </p:nvSpPr>
        <p:spPr>
          <a:xfrm>
            <a:off x="528358" y="6391838"/>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5" name="Google Shape;225;p1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26"/>
        <p:cNvGrpSpPr/>
        <p:nvPr/>
      </p:nvGrpSpPr>
      <p:grpSpPr>
        <a:xfrm>
          <a:off x="0" y="0"/>
          <a:ext cx="0" cy="0"/>
          <a:chOff x="0" y="0"/>
          <a:chExt cx="0" cy="0"/>
        </a:xfrm>
      </p:grpSpPr>
      <p:sp>
        <p:nvSpPr>
          <p:cNvPr id="227" name="Google Shape;227;p17"/>
          <p:cNvSpPr txBox="1">
            <a:spLocks noGrp="1"/>
          </p:cNvSpPr>
          <p:nvPr>
            <p:ph type="title"/>
          </p:nvPr>
        </p:nvSpPr>
        <p:spPr>
          <a:xfrm>
            <a:off x="1154953" y="973668"/>
            <a:ext cx="8825660"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8" name="Google Shape;228;p17"/>
          <p:cNvSpPr txBox="1">
            <a:spLocks noGrp="1"/>
          </p:cNvSpPr>
          <p:nvPr>
            <p:ph type="body" idx="1"/>
          </p:nvPr>
        </p:nvSpPr>
        <p:spPr>
          <a:xfrm rot="5400000">
            <a:off x="3827511" y="-69056"/>
            <a:ext cx="3416300" cy="8761412"/>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29" name="Google Shape;229;p17"/>
          <p:cNvSpPr txBox="1">
            <a:spLocks noGrp="1"/>
          </p:cNvSpPr>
          <p:nvPr>
            <p:ph type="dt" idx="10"/>
          </p:nvPr>
        </p:nvSpPr>
        <p:spPr>
          <a:xfrm>
            <a:off x="10650938" y="6394061"/>
            <a:ext cx="990599" cy="304799"/>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0" name="Google Shape;230;p17"/>
          <p:cNvSpPr txBox="1">
            <a:spLocks noGrp="1"/>
          </p:cNvSpPr>
          <p:nvPr>
            <p:ph type="ftr" idx="11"/>
          </p:nvPr>
        </p:nvSpPr>
        <p:spPr>
          <a:xfrm>
            <a:off x="528358" y="6391838"/>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1" name="Google Shape;231;p17"/>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232"/>
        <p:cNvGrpSpPr/>
        <p:nvPr/>
      </p:nvGrpSpPr>
      <p:grpSpPr>
        <a:xfrm>
          <a:off x="0" y="0"/>
          <a:ext cx="0" cy="0"/>
          <a:chOff x="0" y="0"/>
          <a:chExt cx="0" cy="0"/>
        </a:xfrm>
      </p:grpSpPr>
      <p:grpSp>
        <p:nvGrpSpPr>
          <p:cNvPr id="233" name="Google Shape;233;p18"/>
          <p:cNvGrpSpPr/>
          <p:nvPr/>
        </p:nvGrpSpPr>
        <p:grpSpPr>
          <a:xfrm>
            <a:off x="0" y="-2373"/>
            <a:ext cx="12192000" cy="6867027"/>
            <a:chOff x="0" y="-2373"/>
            <a:chExt cx="12192000" cy="6867027"/>
          </a:xfrm>
        </p:grpSpPr>
        <p:sp>
          <p:nvSpPr>
            <p:cNvPr id="234" name="Google Shape;234;p18"/>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8"/>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8"/>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8"/>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8"/>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8"/>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18"/>
            <p:cNvSpPr/>
            <p:nvPr/>
          </p:nvSpPr>
          <p:spPr>
            <a:xfrm rot="5101749">
              <a:off x="6294738" y="457773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8"/>
            <p:cNvSpPr/>
            <p:nvPr/>
          </p:nvSpPr>
          <p:spPr>
            <a:xfrm>
              <a:off x="414867" y="402165"/>
              <a:ext cx="6510866"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18"/>
            <p:cNvSpPr/>
            <p:nvPr/>
          </p:nvSpPr>
          <p:spPr>
            <a:xfrm rot="5400000">
              <a:off x="4449232"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243" name="Google Shape;243;p18"/>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44" name="Google Shape;244;p18"/>
          <p:cNvSpPr txBox="1">
            <a:spLocks noGrp="1"/>
          </p:cNvSpPr>
          <p:nvPr>
            <p:ph type="title"/>
          </p:nvPr>
        </p:nvSpPr>
        <p:spPr>
          <a:xfrm rot="5400000">
            <a:off x="6909428" y="2945796"/>
            <a:ext cx="4748589" cy="1413933"/>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5" name="Google Shape;245;p18"/>
          <p:cNvSpPr txBox="1">
            <a:spLocks noGrp="1"/>
          </p:cNvSpPr>
          <p:nvPr>
            <p:ph type="body" idx="1"/>
          </p:nvPr>
        </p:nvSpPr>
        <p:spPr>
          <a:xfrm rot="5400000">
            <a:off x="1904432" y="528990"/>
            <a:ext cx="4748590" cy="6247546"/>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46" name="Google Shape;246;p18"/>
          <p:cNvSpPr txBox="1">
            <a:spLocks noGrp="1"/>
          </p:cNvSpPr>
          <p:nvPr>
            <p:ph type="dt" idx="10"/>
          </p:nvPr>
        </p:nvSpPr>
        <p:spPr>
          <a:xfrm>
            <a:off x="10650938" y="6394061"/>
            <a:ext cx="990599" cy="304799"/>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7" name="Google Shape;247;p18"/>
          <p:cNvSpPr txBox="1">
            <a:spLocks noGrp="1"/>
          </p:cNvSpPr>
          <p:nvPr>
            <p:ph type="ftr" idx="11"/>
          </p:nvPr>
        </p:nvSpPr>
        <p:spPr>
          <a:xfrm>
            <a:off x="528358" y="6391838"/>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8" name="Google Shape;248;p18"/>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8"/>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7"/>
        <p:cNvGrpSpPr/>
        <p:nvPr/>
      </p:nvGrpSpPr>
      <p:grpSpPr>
        <a:xfrm>
          <a:off x="0" y="0"/>
          <a:ext cx="0" cy="0"/>
          <a:chOff x="0" y="0"/>
          <a:chExt cx="0" cy="0"/>
        </a:xfrm>
      </p:grpSpPr>
      <p:sp>
        <p:nvSpPr>
          <p:cNvPr id="38" name="Google Shape;38;p3"/>
          <p:cNvSpPr txBox="1">
            <a:spLocks noGrp="1"/>
          </p:cNvSpPr>
          <p:nvPr>
            <p:ph type="title"/>
          </p:nvPr>
        </p:nvSpPr>
        <p:spPr>
          <a:xfrm>
            <a:off x="1154953" y="973668"/>
            <a:ext cx="8761413"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
          <p:cNvSpPr txBox="1">
            <a:spLocks noGrp="1"/>
          </p:cNvSpPr>
          <p:nvPr>
            <p:ph type="body" idx="1"/>
          </p:nvPr>
        </p:nvSpPr>
        <p:spPr>
          <a:xfrm>
            <a:off x="1154955" y="2603500"/>
            <a:ext cx="8761412" cy="3416300"/>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40" name="Google Shape;40;p3"/>
          <p:cNvSpPr txBox="1">
            <a:spLocks noGrp="1"/>
          </p:cNvSpPr>
          <p:nvPr>
            <p:ph type="dt" idx="10"/>
          </p:nvPr>
        </p:nvSpPr>
        <p:spPr>
          <a:xfrm>
            <a:off x="10650938" y="6394061"/>
            <a:ext cx="990599" cy="304799"/>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3"/>
          <p:cNvSpPr txBox="1">
            <a:spLocks noGrp="1"/>
          </p:cNvSpPr>
          <p:nvPr>
            <p:ph type="ftr" idx="11"/>
          </p:nvPr>
        </p:nvSpPr>
        <p:spPr>
          <a:xfrm>
            <a:off x="528358" y="6391838"/>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43"/>
        <p:cNvGrpSpPr/>
        <p:nvPr/>
      </p:nvGrpSpPr>
      <p:grpSpPr>
        <a:xfrm>
          <a:off x="0" y="0"/>
          <a:ext cx="0" cy="0"/>
          <a:chOff x="0" y="0"/>
          <a:chExt cx="0" cy="0"/>
        </a:xfrm>
      </p:grpSpPr>
      <p:grpSp>
        <p:nvGrpSpPr>
          <p:cNvPr id="44" name="Google Shape;44;p4"/>
          <p:cNvGrpSpPr/>
          <p:nvPr/>
        </p:nvGrpSpPr>
        <p:grpSpPr>
          <a:xfrm>
            <a:off x="0" y="-2373"/>
            <a:ext cx="12192000" cy="6867027"/>
            <a:chOff x="0" y="-2373"/>
            <a:chExt cx="12192000" cy="6867027"/>
          </a:xfrm>
        </p:grpSpPr>
        <p:sp>
          <p:nvSpPr>
            <p:cNvPr id="45" name="Google Shape;45;p4"/>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4"/>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4"/>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7289800" y="402165"/>
              <a:ext cx="4478865"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rot="-5677511">
              <a:off x="4698352" y="1826078"/>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p:nvPr/>
          </p:nvSpPr>
          <p:spPr>
            <a:xfrm rot="-5400000">
              <a:off x="3787244"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54" name="Google Shape;54;p4"/>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55" name="Google Shape;55;p4"/>
          <p:cNvSpPr txBox="1">
            <a:spLocks noGrp="1"/>
          </p:cNvSpPr>
          <p:nvPr>
            <p:ph type="title"/>
          </p:nvPr>
        </p:nvSpPr>
        <p:spPr>
          <a:xfrm>
            <a:off x="1154956" y="2677645"/>
            <a:ext cx="4351023" cy="228382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
          <p:cNvSpPr txBox="1">
            <a:spLocks noGrp="1"/>
          </p:cNvSpPr>
          <p:nvPr>
            <p:ph type="body" idx="1"/>
          </p:nvPr>
        </p:nvSpPr>
        <p:spPr>
          <a:xfrm>
            <a:off x="6895558" y="2677644"/>
            <a:ext cx="3755379" cy="2283823"/>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600"/>
              <a:buNone/>
              <a:defRPr sz="2000" cap="none">
                <a:solidFill>
                  <a:schemeClr val="accent1"/>
                </a:solidFill>
              </a:defRPr>
            </a:lvl1pPr>
            <a:lvl2pPr marL="914400" lvl="1" indent="-228600" algn="l">
              <a:spcBef>
                <a:spcPts val="1000"/>
              </a:spcBef>
              <a:spcAft>
                <a:spcPts val="0"/>
              </a:spcAft>
              <a:buSzPts val="1440"/>
              <a:buNone/>
              <a:defRPr sz="1800">
                <a:solidFill>
                  <a:srgbClr val="888888"/>
                </a:solidFill>
              </a:defRPr>
            </a:lvl2pPr>
            <a:lvl3pPr marL="1371600" lvl="2" indent="-228600" algn="l">
              <a:spcBef>
                <a:spcPts val="1000"/>
              </a:spcBef>
              <a:spcAft>
                <a:spcPts val="0"/>
              </a:spcAft>
              <a:buSzPts val="1280"/>
              <a:buNone/>
              <a:defRPr sz="1600">
                <a:solidFill>
                  <a:srgbClr val="888888"/>
                </a:solidFill>
              </a:defRPr>
            </a:lvl3pPr>
            <a:lvl4pPr marL="1828800" lvl="3" indent="-228600" algn="l">
              <a:spcBef>
                <a:spcPts val="1000"/>
              </a:spcBef>
              <a:spcAft>
                <a:spcPts val="0"/>
              </a:spcAft>
              <a:buSzPts val="1120"/>
              <a:buNone/>
              <a:defRPr sz="1400">
                <a:solidFill>
                  <a:srgbClr val="888888"/>
                </a:solidFill>
              </a:defRPr>
            </a:lvl4pPr>
            <a:lvl5pPr marL="2286000" lvl="4" indent="-228600" algn="l">
              <a:spcBef>
                <a:spcPts val="1000"/>
              </a:spcBef>
              <a:spcAft>
                <a:spcPts val="0"/>
              </a:spcAft>
              <a:buSzPts val="1120"/>
              <a:buNone/>
              <a:defRPr sz="1400">
                <a:solidFill>
                  <a:srgbClr val="888888"/>
                </a:solidFill>
              </a:defRPr>
            </a:lvl5pPr>
            <a:lvl6pPr marL="2743200" lvl="5" indent="-228600" algn="l">
              <a:spcBef>
                <a:spcPts val="1000"/>
              </a:spcBef>
              <a:spcAft>
                <a:spcPts val="0"/>
              </a:spcAft>
              <a:buSzPts val="1120"/>
              <a:buNone/>
              <a:defRPr sz="1400">
                <a:solidFill>
                  <a:srgbClr val="888888"/>
                </a:solidFill>
              </a:defRPr>
            </a:lvl6pPr>
            <a:lvl7pPr marL="3200400" lvl="6" indent="-228600" algn="l">
              <a:spcBef>
                <a:spcPts val="1000"/>
              </a:spcBef>
              <a:spcAft>
                <a:spcPts val="0"/>
              </a:spcAft>
              <a:buSzPts val="1120"/>
              <a:buNone/>
              <a:defRPr sz="1400">
                <a:solidFill>
                  <a:srgbClr val="888888"/>
                </a:solidFill>
              </a:defRPr>
            </a:lvl7pPr>
            <a:lvl8pPr marL="3657600" lvl="7" indent="-228600" algn="l">
              <a:spcBef>
                <a:spcPts val="1000"/>
              </a:spcBef>
              <a:spcAft>
                <a:spcPts val="0"/>
              </a:spcAft>
              <a:buSzPts val="1120"/>
              <a:buNone/>
              <a:defRPr sz="1400">
                <a:solidFill>
                  <a:srgbClr val="888888"/>
                </a:solidFill>
              </a:defRPr>
            </a:lvl8pPr>
            <a:lvl9pPr marL="4114800" lvl="8" indent="-228600" algn="l">
              <a:spcBef>
                <a:spcPts val="1000"/>
              </a:spcBef>
              <a:spcAft>
                <a:spcPts val="0"/>
              </a:spcAft>
              <a:buSzPts val="1120"/>
              <a:buNone/>
              <a:defRPr sz="1400">
                <a:solidFill>
                  <a:srgbClr val="888888"/>
                </a:solidFill>
              </a:defRPr>
            </a:lvl9pPr>
          </a:lstStyle>
          <a:p>
            <a:endParaRPr/>
          </a:p>
        </p:txBody>
      </p:sp>
      <p:sp>
        <p:nvSpPr>
          <p:cNvPr id="57" name="Google Shape;57;p4"/>
          <p:cNvSpPr txBox="1">
            <a:spLocks noGrp="1"/>
          </p:cNvSpPr>
          <p:nvPr>
            <p:ph type="dt" idx="10"/>
          </p:nvPr>
        </p:nvSpPr>
        <p:spPr>
          <a:xfrm>
            <a:off x="10650938" y="6394061"/>
            <a:ext cx="990599" cy="304799"/>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4"/>
          <p:cNvSpPr txBox="1">
            <a:spLocks noGrp="1"/>
          </p:cNvSpPr>
          <p:nvPr>
            <p:ph type="ftr" idx="11"/>
          </p:nvPr>
        </p:nvSpPr>
        <p:spPr>
          <a:xfrm>
            <a:off x="528358" y="6391838"/>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4"/>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1"/>
        <p:cNvGrpSpPr/>
        <p:nvPr/>
      </p:nvGrpSpPr>
      <p:grpSpPr>
        <a:xfrm>
          <a:off x="0" y="0"/>
          <a:ext cx="0" cy="0"/>
          <a:chOff x="0" y="0"/>
          <a:chExt cx="0" cy="0"/>
        </a:xfrm>
      </p:grpSpPr>
      <p:sp>
        <p:nvSpPr>
          <p:cNvPr id="62" name="Google Shape;62;p5"/>
          <p:cNvSpPr txBox="1">
            <a:spLocks noGrp="1"/>
          </p:cNvSpPr>
          <p:nvPr>
            <p:ph type="title"/>
          </p:nvPr>
        </p:nvSpPr>
        <p:spPr>
          <a:xfrm>
            <a:off x="1154953" y="973668"/>
            <a:ext cx="8761413"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5"/>
          <p:cNvSpPr txBox="1">
            <a:spLocks noGrp="1"/>
          </p:cNvSpPr>
          <p:nvPr>
            <p:ph type="body" idx="1"/>
          </p:nvPr>
        </p:nvSpPr>
        <p:spPr>
          <a:xfrm>
            <a:off x="1154954" y="2603500"/>
            <a:ext cx="4825158" cy="3416301"/>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4" name="Google Shape;64;p5"/>
          <p:cNvSpPr txBox="1">
            <a:spLocks noGrp="1"/>
          </p:cNvSpPr>
          <p:nvPr>
            <p:ph type="body" idx="2"/>
          </p:nvPr>
        </p:nvSpPr>
        <p:spPr>
          <a:xfrm>
            <a:off x="6208712" y="2603500"/>
            <a:ext cx="4825159" cy="3416300"/>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65" name="Google Shape;65;p5"/>
          <p:cNvSpPr txBox="1">
            <a:spLocks noGrp="1"/>
          </p:cNvSpPr>
          <p:nvPr>
            <p:ph type="dt" idx="10"/>
          </p:nvPr>
        </p:nvSpPr>
        <p:spPr>
          <a:xfrm>
            <a:off x="10650938" y="6394061"/>
            <a:ext cx="990599" cy="304799"/>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5"/>
          <p:cNvSpPr txBox="1">
            <a:spLocks noGrp="1"/>
          </p:cNvSpPr>
          <p:nvPr>
            <p:ph type="ftr" idx="11"/>
          </p:nvPr>
        </p:nvSpPr>
        <p:spPr>
          <a:xfrm>
            <a:off x="528358" y="6391838"/>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5"/>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8"/>
        <p:cNvGrpSpPr/>
        <p:nvPr/>
      </p:nvGrpSpPr>
      <p:grpSpPr>
        <a:xfrm>
          <a:off x="0" y="0"/>
          <a:ext cx="0" cy="0"/>
          <a:chOff x="0" y="0"/>
          <a:chExt cx="0" cy="0"/>
        </a:xfrm>
      </p:grpSpPr>
      <p:sp>
        <p:nvSpPr>
          <p:cNvPr id="69" name="Google Shape;69;p6"/>
          <p:cNvSpPr txBox="1">
            <a:spLocks noGrp="1"/>
          </p:cNvSpPr>
          <p:nvPr>
            <p:ph type="title"/>
          </p:nvPr>
        </p:nvSpPr>
        <p:spPr>
          <a:xfrm>
            <a:off x="1154953" y="973668"/>
            <a:ext cx="8761413"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6"/>
          <p:cNvSpPr txBox="1">
            <a:spLocks noGrp="1"/>
          </p:cNvSpPr>
          <p:nvPr>
            <p:ph type="body" idx="1"/>
          </p:nvPr>
        </p:nvSpPr>
        <p:spPr>
          <a:xfrm>
            <a:off x="1154954" y="2603500"/>
            <a:ext cx="4825157"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71" name="Google Shape;71;p6"/>
          <p:cNvSpPr txBox="1">
            <a:spLocks noGrp="1"/>
          </p:cNvSpPr>
          <p:nvPr>
            <p:ph type="body" idx="2"/>
          </p:nvPr>
        </p:nvSpPr>
        <p:spPr>
          <a:xfrm>
            <a:off x="1154954" y="3179762"/>
            <a:ext cx="4825158" cy="2840039"/>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72" name="Google Shape;72;p6"/>
          <p:cNvSpPr txBox="1">
            <a:spLocks noGrp="1"/>
          </p:cNvSpPr>
          <p:nvPr>
            <p:ph type="body" idx="3"/>
          </p:nvPr>
        </p:nvSpPr>
        <p:spPr>
          <a:xfrm>
            <a:off x="6208712" y="2603500"/>
            <a:ext cx="4825159"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73" name="Google Shape;73;p6"/>
          <p:cNvSpPr txBox="1">
            <a:spLocks noGrp="1"/>
          </p:cNvSpPr>
          <p:nvPr>
            <p:ph type="body" idx="4"/>
          </p:nvPr>
        </p:nvSpPr>
        <p:spPr>
          <a:xfrm>
            <a:off x="6208710" y="3179762"/>
            <a:ext cx="4825159" cy="2840039"/>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74" name="Google Shape;74;p6"/>
          <p:cNvSpPr txBox="1">
            <a:spLocks noGrp="1"/>
          </p:cNvSpPr>
          <p:nvPr>
            <p:ph type="dt" idx="10"/>
          </p:nvPr>
        </p:nvSpPr>
        <p:spPr>
          <a:xfrm>
            <a:off x="10650938" y="6394061"/>
            <a:ext cx="990599" cy="304799"/>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6"/>
          <p:cNvSpPr txBox="1">
            <a:spLocks noGrp="1"/>
          </p:cNvSpPr>
          <p:nvPr>
            <p:ph type="ftr" idx="11"/>
          </p:nvPr>
        </p:nvSpPr>
        <p:spPr>
          <a:xfrm>
            <a:off x="528358" y="6391838"/>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7"/>
        <p:cNvGrpSpPr/>
        <p:nvPr/>
      </p:nvGrpSpPr>
      <p:grpSpPr>
        <a:xfrm>
          <a:off x="0" y="0"/>
          <a:ext cx="0" cy="0"/>
          <a:chOff x="0" y="0"/>
          <a:chExt cx="0" cy="0"/>
        </a:xfrm>
      </p:grpSpPr>
      <p:sp>
        <p:nvSpPr>
          <p:cNvPr id="78" name="Google Shape;78;p7"/>
          <p:cNvSpPr txBox="1">
            <a:spLocks noGrp="1"/>
          </p:cNvSpPr>
          <p:nvPr>
            <p:ph type="title"/>
          </p:nvPr>
        </p:nvSpPr>
        <p:spPr>
          <a:xfrm>
            <a:off x="1154953" y="973668"/>
            <a:ext cx="8761413" cy="7069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7"/>
          <p:cNvSpPr txBox="1">
            <a:spLocks noGrp="1"/>
          </p:cNvSpPr>
          <p:nvPr>
            <p:ph type="dt" idx="10"/>
          </p:nvPr>
        </p:nvSpPr>
        <p:spPr>
          <a:xfrm>
            <a:off x="10650938" y="6394061"/>
            <a:ext cx="990599" cy="304799"/>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7"/>
          <p:cNvSpPr txBox="1">
            <a:spLocks noGrp="1"/>
          </p:cNvSpPr>
          <p:nvPr>
            <p:ph type="ftr" idx="11"/>
          </p:nvPr>
        </p:nvSpPr>
        <p:spPr>
          <a:xfrm>
            <a:off x="528358" y="6391838"/>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7"/>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82"/>
        <p:cNvGrpSpPr/>
        <p:nvPr/>
      </p:nvGrpSpPr>
      <p:grpSpPr>
        <a:xfrm>
          <a:off x="0" y="0"/>
          <a:ext cx="0" cy="0"/>
          <a:chOff x="0" y="0"/>
          <a:chExt cx="0" cy="0"/>
        </a:xfrm>
      </p:grpSpPr>
      <p:sp>
        <p:nvSpPr>
          <p:cNvPr id="83" name="Google Shape;83;p8"/>
          <p:cNvSpPr txBox="1">
            <a:spLocks noGrp="1"/>
          </p:cNvSpPr>
          <p:nvPr>
            <p:ph type="dt" idx="10"/>
          </p:nvPr>
        </p:nvSpPr>
        <p:spPr>
          <a:xfrm>
            <a:off x="10650938" y="6394061"/>
            <a:ext cx="990599" cy="304799"/>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8"/>
          <p:cNvSpPr txBox="1">
            <a:spLocks noGrp="1"/>
          </p:cNvSpPr>
          <p:nvPr>
            <p:ph type="ftr" idx="11"/>
          </p:nvPr>
        </p:nvSpPr>
        <p:spPr>
          <a:xfrm>
            <a:off x="528358" y="6391838"/>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8"/>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87"/>
        <p:cNvGrpSpPr/>
        <p:nvPr/>
      </p:nvGrpSpPr>
      <p:grpSpPr>
        <a:xfrm>
          <a:off x="0" y="0"/>
          <a:ext cx="0" cy="0"/>
          <a:chOff x="0" y="0"/>
          <a:chExt cx="0" cy="0"/>
        </a:xfrm>
      </p:grpSpPr>
      <p:grpSp>
        <p:nvGrpSpPr>
          <p:cNvPr id="88" name="Google Shape;88;p9"/>
          <p:cNvGrpSpPr/>
          <p:nvPr/>
        </p:nvGrpSpPr>
        <p:grpSpPr>
          <a:xfrm>
            <a:off x="0" y="-2373"/>
            <a:ext cx="12192000" cy="6867027"/>
            <a:chOff x="0" y="-2373"/>
            <a:chExt cx="12192000" cy="6867027"/>
          </a:xfrm>
        </p:grpSpPr>
        <p:sp>
          <p:nvSpPr>
            <p:cNvPr id="89" name="Google Shape;89;p9"/>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9"/>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9"/>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9"/>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9"/>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9"/>
            <p:cNvSpPr/>
            <p:nvPr/>
          </p:nvSpPr>
          <p:spPr>
            <a:xfrm>
              <a:off x="5713412" y="402165"/>
              <a:ext cx="6055253"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9"/>
            <p:cNvSpPr/>
            <p:nvPr/>
          </p:nvSpPr>
          <p:spPr>
            <a:xfrm rot="-5677511">
              <a:off x="3140485" y="1826078"/>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rot="-5400000">
              <a:off x="2229377"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98" name="Google Shape;98;p9"/>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99" name="Google Shape;99;p9"/>
          <p:cNvSpPr txBox="1">
            <a:spLocks noGrp="1"/>
          </p:cNvSpPr>
          <p:nvPr>
            <p:ph type="title"/>
          </p:nvPr>
        </p:nvSpPr>
        <p:spPr>
          <a:xfrm>
            <a:off x="1154954" y="1295400"/>
            <a:ext cx="2793159" cy="16002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9"/>
          <p:cNvSpPr txBox="1">
            <a:spLocks noGrp="1"/>
          </p:cNvSpPr>
          <p:nvPr>
            <p:ph type="body" idx="1"/>
          </p:nvPr>
        </p:nvSpPr>
        <p:spPr>
          <a:xfrm>
            <a:off x="5781146" y="1447800"/>
            <a:ext cx="5190065" cy="4572000"/>
          </a:xfrm>
          <a:prstGeom prst="rect">
            <a:avLst/>
          </a:prstGeom>
          <a:noFill/>
          <a:ln>
            <a:noFill/>
          </a:ln>
        </p:spPr>
        <p:txBody>
          <a:bodyPr spcFirstLastPara="1" wrap="square" lIns="91425" tIns="45700" rIns="91425" bIns="45700" anchor="ctr"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01" name="Google Shape;101;p9"/>
          <p:cNvSpPr txBox="1">
            <a:spLocks noGrp="1"/>
          </p:cNvSpPr>
          <p:nvPr>
            <p:ph type="body" idx="2"/>
          </p:nvPr>
        </p:nvSpPr>
        <p:spPr>
          <a:xfrm>
            <a:off x="1154955" y="2895600"/>
            <a:ext cx="2793158" cy="312927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solidFill>
                  <a:schemeClr val="accent1"/>
                </a:solidFill>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02" name="Google Shape;102;p9"/>
          <p:cNvSpPr txBox="1">
            <a:spLocks noGrp="1"/>
          </p:cNvSpPr>
          <p:nvPr>
            <p:ph type="dt" idx="10"/>
          </p:nvPr>
        </p:nvSpPr>
        <p:spPr>
          <a:xfrm>
            <a:off x="10650938" y="6394061"/>
            <a:ext cx="990599" cy="304799"/>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3" name="Google Shape;103;p9"/>
          <p:cNvSpPr txBox="1">
            <a:spLocks noGrp="1"/>
          </p:cNvSpPr>
          <p:nvPr>
            <p:ph type="ftr" idx="11"/>
          </p:nvPr>
        </p:nvSpPr>
        <p:spPr>
          <a:xfrm>
            <a:off x="528358" y="6391838"/>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9"/>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9"/>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106"/>
        <p:cNvGrpSpPr/>
        <p:nvPr/>
      </p:nvGrpSpPr>
      <p:grpSpPr>
        <a:xfrm>
          <a:off x="0" y="0"/>
          <a:ext cx="0" cy="0"/>
          <a:chOff x="0" y="0"/>
          <a:chExt cx="0" cy="0"/>
        </a:xfrm>
      </p:grpSpPr>
      <p:grpSp>
        <p:nvGrpSpPr>
          <p:cNvPr id="107" name="Google Shape;107;p10"/>
          <p:cNvGrpSpPr/>
          <p:nvPr/>
        </p:nvGrpSpPr>
        <p:grpSpPr>
          <a:xfrm>
            <a:off x="0" y="-2373"/>
            <a:ext cx="12192000" cy="6867027"/>
            <a:chOff x="0" y="-2373"/>
            <a:chExt cx="12192000" cy="6867027"/>
          </a:xfrm>
        </p:grpSpPr>
        <p:sp>
          <p:nvSpPr>
            <p:cNvPr id="108" name="Google Shape;108;p10"/>
            <p:cNvSpPr/>
            <p:nvPr/>
          </p:nvSpPr>
          <p:spPr>
            <a:xfrm>
              <a:off x="0" y="0"/>
              <a:ext cx="12192000" cy="6858000"/>
            </a:xfrm>
            <a:prstGeom prst="rect">
              <a:avLst/>
            </a:prstGeom>
            <a:blipFill rotWithShape="1">
              <a:blip r:embed="rId2">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0"/>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0"/>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0"/>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0"/>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0"/>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0"/>
            <p:cNvSpPr/>
            <p:nvPr/>
          </p:nvSpPr>
          <p:spPr>
            <a:xfrm>
              <a:off x="6172200" y="402165"/>
              <a:ext cx="5596465" cy="605367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0"/>
            <p:cNvSpPr/>
            <p:nvPr/>
          </p:nvSpPr>
          <p:spPr>
            <a:xfrm rot="-5400000">
              <a:off x="3295432" y="2801721"/>
              <a:ext cx="6053670" cy="1254558"/>
            </a:xfrm>
            <a:custGeom>
              <a:avLst/>
              <a:gdLst/>
              <a:ahLst/>
              <a:cxnLst/>
              <a:rect l="l" t="t" r="r" b="b"/>
              <a:pathLst>
                <a:path w="10000" h="8000" extrusionOk="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16" name="Google Shape;116;p10"/>
            <p:cNvSpPr/>
            <p:nvPr/>
          </p:nvSpPr>
          <p:spPr>
            <a:xfrm rot="-5677511">
              <a:off x="4203594" y="1826078"/>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0"/>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18" name="Google Shape;118;p10"/>
          <p:cNvSpPr txBox="1">
            <a:spLocks noGrp="1"/>
          </p:cNvSpPr>
          <p:nvPr>
            <p:ph type="title"/>
          </p:nvPr>
        </p:nvSpPr>
        <p:spPr>
          <a:xfrm>
            <a:off x="1153907" y="1693332"/>
            <a:ext cx="3860260" cy="173566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3600"/>
              <a:buFont typeface="Century Gothic"/>
              <a:buNone/>
              <a:defRPr sz="36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10"/>
          <p:cNvSpPr>
            <a:spLocks noGrp="1"/>
          </p:cNvSpPr>
          <p:nvPr>
            <p:ph type="pic" idx="2"/>
          </p:nvPr>
        </p:nvSpPr>
        <p:spPr>
          <a:xfrm>
            <a:off x="6547870" y="1143000"/>
            <a:ext cx="3227193" cy="4572000"/>
          </a:xfrm>
          <a:prstGeom prst="roundRect">
            <a:avLst>
              <a:gd name="adj" fmla="val 1858"/>
            </a:avLst>
          </a:prstGeom>
          <a:noFill/>
          <a:ln>
            <a:noFill/>
          </a:ln>
          <a:effectLst>
            <a:outerShdw blurRad="50800" dist="50800" dir="5400000" algn="tl" rotWithShape="0">
              <a:srgbClr val="000000">
                <a:alpha val="42745"/>
              </a:srgbClr>
            </a:outerShdw>
          </a:effectLst>
        </p:spPr>
      </p:sp>
      <p:sp>
        <p:nvSpPr>
          <p:cNvPr id="120" name="Google Shape;120;p10"/>
          <p:cNvSpPr txBox="1">
            <a:spLocks noGrp="1"/>
          </p:cNvSpPr>
          <p:nvPr>
            <p:ph type="body" idx="1"/>
          </p:nvPr>
        </p:nvSpPr>
        <p:spPr>
          <a:xfrm>
            <a:off x="1154955" y="3657600"/>
            <a:ext cx="3859212" cy="13716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solidFill>
                  <a:schemeClr val="accent1"/>
                </a:solidFill>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21" name="Google Shape;121;p10"/>
          <p:cNvSpPr txBox="1">
            <a:spLocks noGrp="1"/>
          </p:cNvSpPr>
          <p:nvPr>
            <p:ph type="dt" idx="10"/>
          </p:nvPr>
        </p:nvSpPr>
        <p:spPr>
          <a:xfrm>
            <a:off x="10650938" y="6394061"/>
            <a:ext cx="990599" cy="304799"/>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0"/>
          <p:cNvSpPr txBox="1">
            <a:spLocks noGrp="1"/>
          </p:cNvSpPr>
          <p:nvPr>
            <p:ph type="ftr" idx="11"/>
          </p:nvPr>
        </p:nvSpPr>
        <p:spPr>
          <a:xfrm>
            <a:off x="528358" y="6391838"/>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0"/>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0"/>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nl-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0" y="-2373"/>
            <a:ext cx="12192000" cy="6867027"/>
            <a:chOff x="0" y="-2373"/>
            <a:chExt cx="12192000" cy="6867027"/>
          </a:xfrm>
        </p:grpSpPr>
        <p:sp>
          <p:nvSpPr>
            <p:cNvPr id="7" name="Google Shape;7;p1"/>
            <p:cNvSpPr/>
            <p:nvPr/>
          </p:nvSpPr>
          <p:spPr>
            <a:xfrm>
              <a:off x="0" y="0"/>
              <a:ext cx="12192000" cy="6858000"/>
            </a:xfrm>
            <a:prstGeom prst="rect">
              <a:avLst/>
            </a:prstGeom>
            <a:blipFill rotWithShape="1">
              <a:blip r:embed="rId19">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p1"/>
            <p:cNvSpPr/>
            <p:nvPr/>
          </p:nvSpPr>
          <p:spPr>
            <a:xfrm>
              <a:off x="3220" y="2667000"/>
              <a:ext cx="4191000" cy="4191000"/>
            </a:xfrm>
            <a:prstGeom prst="ellipse">
              <a:avLst/>
            </a:prstGeom>
            <a:gradFill>
              <a:gsLst>
                <a:gs pos="0">
                  <a:srgbClr val="F7F7F7">
                    <a:alpha val="10980"/>
                  </a:srgbClr>
                </a:gs>
                <a:gs pos="36000">
                  <a:srgbClr val="F7F7F7">
                    <a:alpha val="9803"/>
                  </a:srgbClr>
                </a:gs>
                <a:gs pos="75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9;p1"/>
            <p:cNvSpPr/>
            <p:nvPr/>
          </p:nvSpPr>
          <p:spPr>
            <a:xfrm>
              <a:off x="1750" y="2895600"/>
              <a:ext cx="2362200" cy="2362200"/>
            </a:xfrm>
            <a:prstGeom prst="ellipse">
              <a:avLst/>
            </a:prstGeom>
            <a:gradFill>
              <a:gsLst>
                <a:gs pos="0">
                  <a:srgbClr val="F7F7F7">
                    <a:alpha val="7843"/>
                  </a:srgbClr>
                </a:gs>
                <a:gs pos="36000">
                  <a:srgbClr val="F7F7F7">
                    <a:alpha val="7843"/>
                  </a:srgbClr>
                </a:gs>
                <a:gs pos="72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1"/>
            <p:cNvSpPr/>
            <p:nvPr/>
          </p:nvSpPr>
          <p:spPr>
            <a:xfrm>
              <a:off x="8609012" y="1676400"/>
              <a:ext cx="2819400" cy="2819400"/>
            </a:xfrm>
            <a:prstGeom prst="ellipse">
              <a:avLst/>
            </a:prstGeom>
            <a:gradFill>
              <a:gsLst>
                <a:gs pos="0">
                  <a:srgbClr val="F7F7F7">
                    <a:alpha val="6666"/>
                  </a:srgbClr>
                </a:gs>
                <a:gs pos="36000">
                  <a:srgbClr val="F7F7F7">
                    <a:alpha val="5882"/>
                  </a:srgbClr>
                </a:gs>
                <a:gs pos="69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1"/>
            <p:cNvSpPr/>
            <p:nvPr/>
          </p:nvSpPr>
          <p:spPr>
            <a:xfrm>
              <a:off x="7999412" y="-2373"/>
              <a:ext cx="1600200" cy="1600200"/>
            </a:xfrm>
            <a:prstGeom prst="ellipse">
              <a:avLst/>
            </a:prstGeom>
            <a:gradFill>
              <a:gsLst>
                <a:gs pos="0">
                  <a:srgbClr val="F7F7F7">
                    <a:alpha val="13725"/>
                  </a:srgbClr>
                </a:gs>
                <a:gs pos="36000">
                  <a:srgbClr val="F7F7F7">
                    <a:alpha val="6666"/>
                  </a:srgbClr>
                </a:gs>
                <a:gs pos="73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1"/>
            <p:cNvSpPr/>
            <p:nvPr/>
          </p:nvSpPr>
          <p:spPr>
            <a:xfrm>
              <a:off x="8609012" y="5874054"/>
              <a:ext cx="990600" cy="990600"/>
            </a:xfrm>
            <a:prstGeom prst="ellipse">
              <a:avLst/>
            </a:prstGeom>
            <a:gradFill>
              <a:gsLst>
                <a:gs pos="0">
                  <a:srgbClr val="F7F7F7">
                    <a:alpha val="13725"/>
                  </a:srgbClr>
                </a:gs>
                <a:gs pos="36000">
                  <a:srgbClr val="F7F7F7">
                    <a:alpha val="6666"/>
                  </a:srgbClr>
                </a:gs>
                <a:gs pos="66000">
                  <a:srgbClr val="F7F7F7">
                    <a:alpha val="0"/>
                  </a:srgbClr>
                </a:gs>
                <a:gs pos="100000">
                  <a:srgbClr val="F7F7F7">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1"/>
            <p:cNvSpPr/>
            <p:nvPr/>
          </p:nvSpPr>
          <p:spPr>
            <a:xfrm rot="-589932">
              <a:off x="8490951" y="1797517"/>
              <a:ext cx="3299407" cy="440924"/>
            </a:xfrm>
            <a:custGeom>
              <a:avLst/>
              <a:gdLst/>
              <a:ahLst/>
              <a:cxnLst/>
              <a:rect l="l" t="t" r="r" b="b"/>
              <a:pathLst>
                <a:path w="10000" h="5291" extrusionOk="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1"/>
            <p:cNvSpPr/>
            <p:nvPr/>
          </p:nvSpPr>
          <p:spPr>
            <a:xfrm>
              <a:off x="459506" y="1866405"/>
              <a:ext cx="11277600" cy="4533900"/>
            </a:xfrm>
            <a:custGeom>
              <a:avLst/>
              <a:gdLst/>
              <a:ahLst/>
              <a:cxnLst/>
              <a:rect l="l" t="t" r="r" b="b"/>
              <a:pathLst>
                <a:path w="7104" h="2856" extrusionOk="0">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5" name="Google Shape;15;p1"/>
            <p:cNvSpPr/>
            <p:nvPr/>
          </p:nvSpPr>
          <p:spPr>
            <a:xfrm>
              <a:off x="0" y="1587"/>
              <a:ext cx="12192000" cy="6856413"/>
            </a:xfrm>
            <a:custGeom>
              <a:avLst/>
              <a:gdLst/>
              <a:ahLst/>
              <a:cxnLst/>
              <a:rect l="l" t="t" r="r" b="b"/>
              <a:pathLst>
                <a:path w="15356" h="8638" extrusionOk="0">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6" name="Google Shape;16;p1"/>
          <p:cNvSpPr txBox="1">
            <a:spLocks noGrp="1"/>
          </p:cNvSpPr>
          <p:nvPr>
            <p:ph type="title"/>
          </p:nvPr>
        </p:nvSpPr>
        <p:spPr>
          <a:xfrm>
            <a:off x="1154953" y="973668"/>
            <a:ext cx="8761413" cy="70696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lt2"/>
              </a:buClr>
              <a:buSzPts val="3600"/>
              <a:buFont typeface="Century Gothic"/>
              <a:buNone/>
              <a:defRPr sz="36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7" name="Google Shape;17;p1"/>
          <p:cNvSpPr txBox="1">
            <a:spLocks noGrp="1"/>
          </p:cNvSpPr>
          <p:nvPr>
            <p:ph type="body" idx="1"/>
          </p:nvPr>
        </p:nvSpPr>
        <p:spPr>
          <a:xfrm>
            <a:off x="1154955" y="2603500"/>
            <a:ext cx="8761412" cy="3416300"/>
          </a:xfrm>
          <a:prstGeom prst="rect">
            <a:avLst/>
          </a:prstGeom>
          <a:noFill/>
          <a:ln>
            <a:noFill/>
          </a:ln>
        </p:spPr>
        <p:txBody>
          <a:bodyPr spcFirstLastPara="1" wrap="square" lIns="91425" tIns="45700" rIns="91425" bIns="45700" anchor="t" anchorCtr="0">
            <a:normAutofit/>
          </a:bodyPr>
          <a:lstStyle>
            <a:lvl1pPr marL="457200" marR="0" lvl="0" indent="-320040" algn="l" rtl="0">
              <a:spcBef>
                <a:spcPts val="1000"/>
              </a:spcBef>
              <a:spcAft>
                <a:spcPts val="0"/>
              </a:spcAft>
              <a:buClr>
                <a:schemeClr val="accent1"/>
              </a:buClr>
              <a:buSzPts val="1440"/>
              <a:buFont typeface="Noto Sans Symbols"/>
              <a:buChar char="►"/>
              <a:defRPr sz="1800" b="0" i="0" u="none" strike="noStrike" cap="none">
                <a:solidFill>
                  <a:srgbClr val="3F3F3F"/>
                </a:solidFill>
                <a:latin typeface="Century Gothic"/>
                <a:ea typeface="Century Gothic"/>
                <a:cs typeface="Century Gothic"/>
                <a:sym typeface="Century Gothic"/>
              </a:defRPr>
            </a:lvl1pPr>
            <a:lvl2pPr marL="914400" marR="0" lvl="1" indent="-309880" algn="l" rtl="0">
              <a:spcBef>
                <a:spcPts val="1000"/>
              </a:spcBef>
              <a:spcAft>
                <a:spcPts val="0"/>
              </a:spcAft>
              <a:buClr>
                <a:schemeClr val="accent1"/>
              </a:buClr>
              <a:buSzPts val="1280"/>
              <a:buFont typeface="Noto Sans Symbols"/>
              <a:buChar char="►"/>
              <a:defRPr sz="1600" b="0" i="0" u="none" strike="noStrike" cap="none">
                <a:solidFill>
                  <a:srgbClr val="3F3F3F"/>
                </a:solidFill>
                <a:latin typeface="Century Gothic"/>
                <a:ea typeface="Century Gothic"/>
                <a:cs typeface="Century Gothic"/>
                <a:sym typeface="Century Gothic"/>
              </a:defRPr>
            </a:lvl2pPr>
            <a:lvl3pPr marL="1371600" marR="0" lvl="2" indent="-299719" algn="l" rtl="0">
              <a:spcBef>
                <a:spcPts val="1000"/>
              </a:spcBef>
              <a:spcAft>
                <a:spcPts val="0"/>
              </a:spcAft>
              <a:buClr>
                <a:schemeClr val="accent1"/>
              </a:buClr>
              <a:buSzPts val="1120"/>
              <a:buFont typeface="Noto Sans Symbols"/>
              <a:buChar char="►"/>
              <a:defRPr sz="1400" b="0" i="0" u="none" strike="noStrike" cap="none">
                <a:solidFill>
                  <a:srgbClr val="3F3F3F"/>
                </a:solidFill>
                <a:latin typeface="Century Gothic"/>
                <a:ea typeface="Century Gothic"/>
                <a:cs typeface="Century Gothic"/>
                <a:sym typeface="Century Gothic"/>
              </a:defRPr>
            </a:lvl3pPr>
            <a:lvl4pPr marL="1828800" marR="0" lvl="3"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4pPr>
            <a:lvl5pPr marL="2286000" marR="0" lvl="4"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5pPr>
            <a:lvl6pPr marL="2743200" marR="0" lvl="5"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6pPr>
            <a:lvl7pPr marL="3200400" marR="0" lvl="6" indent="-289560"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7pPr>
            <a:lvl8pPr marL="3657600" marR="0" lvl="7"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8pPr>
            <a:lvl9pPr marL="4114800" marR="0" lvl="8" indent="-289559" algn="l" rtl="0">
              <a:spcBef>
                <a:spcPts val="1000"/>
              </a:spcBef>
              <a:spcAft>
                <a:spcPts val="0"/>
              </a:spcAft>
              <a:buClr>
                <a:schemeClr val="accent1"/>
              </a:buClr>
              <a:buSzPts val="960"/>
              <a:buFont typeface="Noto Sans Symbols"/>
              <a:buChar char="►"/>
              <a:defRPr sz="1200" b="0" i="0" u="none" strike="noStrike" cap="none">
                <a:solidFill>
                  <a:srgbClr val="3F3F3F"/>
                </a:solidFill>
                <a:latin typeface="Century Gothic"/>
                <a:ea typeface="Century Gothic"/>
                <a:cs typeface="Century Gothic"/>
                <a:sym typeface="Century Gothic"/>
              </a:defRPr>
            </a:lvl9pPr>
          </a:lstStyle>
          <a:p>
            <a:endParaRPr/>
          </a:p>
        </p:txBody>
      </p:sp>
      <p:sp>
        <p:nvSpPr>
          <p:cNvPr id="18" name="Google Shape;18;p1"/>
          <p:cNvSpPr txBox="1">
            <a:spLocks noGrp="1"/>
          </p:cNvSpPr>
          <p:nvPr>
            <p:ph type="dt" idx="10"/>
          </p:nvPr>
        </p:nvSpPr>
        <p:spPr>
          <a:xfrm>
            <a:off x="10650938" y="6394061"/>
            <a:ext cx="990599" cy="304799"/>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000" b="1"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19" name="Google Shape;19;p1"/>
          <p:cNvSpPr txBox="1">
            <a:spLocks noGrp="1"/>
          </p:cNvSpPr>
          <p:nvPr>
            <p:ph type="ftr" idx="11"/>
          </p:nvPr>
        </p:nvSpPr>
        <p:spPr>
          <a:xfrm>
            <a:off x="528358" y="6391838"/>
            <a:ext cx="3859795" cy="30480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000" b="1" i="0" u="none" strike="noStrike" cap="none">
                <a:solidFill>
                  <a:schemeClr val="accen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dk1"/>
                </a:solidFill>
                <a:latin typeface="Century Gothic"/>
                <a:ea typeface="Century Gothic"/>
                <a:cs typeface="Century Gothic"/>
                <a:sym typeface="Century Gothic"/>
              </a:defRPr>
            </a:lvl9pPr>
          </a:lstStyle>
          <a:p>
            <a:endParaRPr/>
          </a:p>
        </p:txBody>
      </p:sp>
      <p:sp>
        <p:nvSpPr>
          <p:cNvPr id="20" name="Google Shape;20;p1"/>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1"/>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8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8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8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8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8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8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8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nl-NL"/>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9"/>
          <p:cNvSpPr txBox="1">
            <a:spLocks noGrp="1"/>
          </p:cNvSpPr>
          <p:nvPr>
            <p:ph type="ctrTitle"/>
          </p:nvPr>
        </p:nvSpPr>
        <p:spPr>
          <a:xfrm>
            <a:off x="1154955" y="2099733"/>
            <a:ext cx="8825658" cy="267764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2"/>
              </a:buClr>
              <a:buSzPts val="5400"/>
              <a:buFont typeface="Century Gothic"/>
              <a:buNone/>
            </a:pPr>
            <a:r>
              <a:rPr lang="nl-NL"/>
              <a:t>Nederlands Examentraining</a:t>
            </a:r>
            <a:endParaRPr/>
          </a:p>
        </p:txBody>
      </p:sp>
      <p:sp>
        <p:nvSpPr>
          <p:cNvPr id="255" name="Google Shape;255;p19"/>
          <p:cNvSpPr txBox="1">
            <a:spLocks noGrp="1"/>
          </p:cNvSpPr>
          <p:nvPr>
            <p:ph type="subTitle" idx="1"/>
          </p:nvPr>
        </p:nvSpPr>
        <p:spPr>
          <a:xfrm>
            <a:off x="1154955" y="4777380"/>
            <a:ext cx="8825658" cy="86142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440"/>
              <a:buNone/>
            </a:pPr>
            <a:r>
              <a:rPr lang="nl-NL"/>
              <a:t>PPT 2: ANALYSEREN EN INTERPRETEREN – DEEL I</a:t>
            </a:r>
            <a:endParaRPr/>
          </a:p>
          <a:p>
            <a:pPr marL="0" lvl="0" indent="0" algn="l" rtl="0">
              <a:spcBef>
                <a:spcPts val="1000"/>
              </a:spcBef>
              <a:spcAft>
                <a:spcPts val="0"/>
              </a:spcAft>
              <a:buSzPts val="1440"/>
              <a:buNone/>
            </a:pPr>
            <a:r>
              <a:rPr lang="nl-NL"/>
              <a:t>TEKSTEN ANALYSEREN EN INTERPRETEREN &amp; CITEREN &amp; IN EIGEN WOORDEN…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8"/>
          <p:cNvSpPr txBox="1">
            <a:spLocks noGrp="1"/>
          </p:cNvSpPr>
          <p:nvPr>
            <p:ph type="title"/>
          </p:nvPr>
        </p:nvSpPr>
        <p:spPr>
          <a:xfrm>
            <a:off x="1154953" y="973668"/>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nl-NL"/>
              <a:t>Opdracht 3</a:t>
            </a:r>
            <a:endParaRPr/>
          </a:p>
        </p:txBody>
      </p:sp>
      <p:sp>
        <p:nvSpPr>
          <p:cNvPr id="308" name="Google Shape;308;p28"/>
          <p:cNvSpPr txBox="1">
            <a:spLocks noGrp="1"/>
          </p:cNvSpPr>
          <p:nvPr>
            <p:ph type="body" idx="1"/>
          </p:nvPr>
        </p:nvSpPr>
        <p:spPr>
          <a:xfrm>
            <a:off x="1154955" y="2415823"/>
            <a:ext cx="8761412" cy="4176888"/>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spcBef>
                <a:spcPts val="0"/>
              </a:spcBef>
              <a:spcAft>
                <a:spcPts val="0"/>
              </a:spcAft>
              <a:buSzPct val="79999"/>
              <a:buChar char="►"/>
            </a:pPr>
            <a:r>
              <a:rPr lang="nl-NL">
                <a:solidFill>
                  <a:srgbClr val="333333"/>
                </a:solidFill>
                <a:latin typeface="Helvetica Neue"/>
                <a:ea typeface="Helvetica Neue"/>
                <a:cs typeface="Helvetica Neue"/>
                <a:sym typeface="Helvetica Neue"/>
              </a:rPr>
              <a:t>Lees </a:t>
            </a:r>
            <a:r>
              <a:rPr lang="nl-NL" b="1" u="sng">
                <a:solidFill>
                  <a:schemeClr val="hlink"/>
                </a:solidFill>
                <a:latin typeface="Helvetica Neue"/>
                <a:ea typeface="Helvetica Neue"/>
                <a:cs typeface="Helvetica Neue"/>
                <a:sym typeface="Helvetica Neue"/>
                <a:hlinkClick r:id="rId3"/>
              </a:rPr>
              <a:t>tekst 1 </a:t>
            </a:r>
            <a:r>
              <a:rPr lang="nl-NL" b="1" i="1" u="sng">
                <a:solidFill>
                  <a:schemeClr val="hlink"/>
                </a:solidFill>
                <a:latin typeface="Helvetica Neue"/>
                <a:ea typeface="Helvetica Neue"/>
                <a:cs typeface="Helvetica Neue"/>
                <a:sym typeface="Helvetica Neue"/>
                <a:hlinkClick r:id="rId3"/>
              </a:rPr>
              <a:t>De terreur van de like-knop</a:t>
            </a:r>
            <a:r>
              <a:rPr lang="nl-NL">
                <a:solidFill>
                  <a:srgbClr val="333333"/>
                </a:solidFill>
                <a:latin typeface="Helvetica Neue"/>
                <a:ea typeface="Helvetica Neue"/>
                <a:cs typeface="Helvetica Neue"/>
                <a:sym typeface="Helvetica Neue"/>
              </a:rPr>
              <a:t> en beantwoord de vraag. </a:t>
            </a:r>
            <a:endParaRPr>
              <a:solidFill>
                <a:srgbClr val="333333"/>
              </a:solidFill>
              <a:latin typeface="Helvetica Neue"/>
              <a:ea typeface="Helvetica Neue"/>
              <a:cs typeface="Helvetica Neue"/>
              <a:sym typeface="Helvetica Neue"/>
            </a:endParaRPr>
          </a:p>
          <a:p>
            <a:pPr marL="0" lvl="0" indent="0" algn="l" rtl="0">
              <a:spcBef>
                <a:spcPts val="1000"/>
              </a:spcBef>
              <a:spcAft>
                <a:spcPts val="0"/>
              </a:spcAft>
              <a:buSzPct val="79999"/>
              <a:buNone/>
            </a:pPr>
            <a:r>
              <a:rPr lang="nl-NL">
                <a:solidFill>
                  <a:srgbClr val="333333"/>
                </a:solidFill>
                <a:latin typeface="Helvetica Neue"/>
                <a:ea typeface="Helvetica Neue"/>
                <a:cs typeface="Helvetica Neue"/>
                <a:sym typeface="Helvetica Neue"/>
              </a:rPr>
              <a:t>In de alinea’s 1 tot en met 3 van de tekst ‘De terreur van de like-knop’ staat een zin die de belangrijkste conclusie bevat over de betekenis van Henny Huismans Soundmixshow voor het onderwerp van deze tekst.</a:t>
            </a:r>
            <a:endParaRPr/>
          </a:p>
          <a:p>
            <a:pPr marL="342900" lvl="0" indent="-342900" algn="l" rtl="0">
              <a:spcBef>
                <a:spcPts val="1000"/>
              </a:spcBef>
              <a:spcAft>
                <a:spcPts val="0"/>
              </a:spcAft>
              <a:buSzPct val="79999"/>
              <a:buChar char="►"/>
            </a:pPr>
            <a:r>
              <a:rPr lang="nl-NL">
                <a:solidFill>
                  <a:srgbClr val="333333"/>
                </a:solidFill>
                <a:latin typeface="Helvetica Neue"/>
                <a:ea typeface="Helvetica Neue"/>
                <a:cs typeface="Helvetica Neue"/>
                <a:sym typeface="Helvetica Neue"/>
              </a:rPr>
              <a:t>(</a:t>
            </a:r>
            <a:r>
              <a:rPr lang="nl-NL" i="1">
                <a:solidFill>
                  <a:srgbClr val="333333"/>
                </a:solidFill>
                <a:latin typeface="Helvetica Neue"/>
                <a:ea typeface="Helvetica Neue"/>
                <a:cs typeface="Helvetica Neue"/>
                <a:sym typeface="Helvetica Neue"/>
              </a:rPr>
              <a:t>1p</a:t>
            </a:r>
            <a:r>
              <a:rPr lang="nl-NL">
                <a:solidFill>
                  <a:srgbClr val="333333"/>
                </a:solidFill>
                <a:latin typeface="Helvetica Neue"/>
                <a:ea typeface="Helvetica Neue"/>
                <a:cs typeface="Helvetica Neue"/>
                <a:sym typeface="Helvetica Neue"/>
              </a:rPr>
              <a:t>) 	Citeer deze zin.</a:t>
            </a:r>
            <a:endParaRPr/>
          </a:p>
          <a:p>
            <a:pPr marL="0" lvl="0" indent="0" algn="l" rtl="0">
              <a:spcBef>
                <a:spcPts val="1000"/>
              </a:spcBef>
              <a:spcAft>
                <a:spcPts val="0"/>
              </a:spcAft>
              <a:buSzPct val="79999"/>
              <a:buNone/>
            </a:pPr>
            <a:endParaRPr>
              <a:solidFill>
                <a:srgbClr val="333333"/>
              </a:solidFill>
              <a:latin typeface="Helvetica Neue"/>
              <a:ea typeface="Helvetica Neue"/>
              <a:cs typeface="Helvetica Neue"/>
              <a:sym typeface="Helvetica Neue"/>
            </a:endParaRPr>
          </a:p>
          <a:p>
            <a:pPr marL="0" lvl="0" indent="0" algn="l" rtl="0">
              <a:spcBef>
                <a:spcPts val="1000"/>
              </a:spcBef>
              <a:spcAft>
                <a:spcPts val="0"/>
              </a:spcAft>
              <a:buSzPct val="79999"/>
              <a:buNone/>
            </a:pPr>
            <a:r>
              <a:rPr lang="nl-NL">
                <a:solidFill>
                  <a:srgbClr val="333333"/>
                </a:solidFill>
                <a:latin typeface="Helvetica Neue"/>
                <a:ea typeface="Helvetica Neue"/>
                <a:cs typeface="Helvetica Neue"/>
                <a:sym typeface="Helvetica Neue"/>
              </a:rPr>
              <a:t>Tip:</a:t>
            </a:r>
            <a:endParaRPr/>
          </a:p>
          <a:p>
            <a:pPr marL="342900" lvl="0" indent="-342900" algn="l" rtl="0">
              <a:spcBef>
                <a:spcPts val="1000"/>
              </a:spcBef>
              <a:spcAft>
                <a:spcPts val="0"/>
              </a:spcAft>
              <a:buSzPct val="79999"/>
              <a:buFont typeface="Arial"/>
              <a:buChar char="•"/>
            </a:pPr>
            <a:r>
              <a:rPr lang="nl-NL">
                <a:solidFill>
                  <a:srgbClr val="333333"/>
                </a:solidFill>
                <a:latin typeface="Helvetica Neue"/>
                <a:ea typeface="Helvetica Neue"/>
                <a:cs typeface="Helvetica Neue"/>
                <a:sym typeface="Helvetica Neue"/>
              </a:rPr>
              <a:t>Kijk in de vraag hoeveel je moet citeren: een tekstfragment, een woord(groep), een zin(snede)</a:t>
            </a:r>
            <a:endParaRPr/>
          </a:p>
          <a:p>
            <a:pPr marL="342900" lvl="0" indent="-342900" algn="l" rtl="0">
              <a:spcBef>
                <a:spcPts val="1000"/>
              </a:spcBef>
              <a:spcAft>
                <a:spcPts val="0"/>
              </a:spcAft>
              <a:buSzPct val="79999"/>
              <a:buFont typeface="Arial"/>
              <a:buChar char="•"/>
            </a:pPr>
            <a:r>
              <a:rPr lang="nl-NL">
                <a:solidFill>
                  <a:srgbClr val="333333"/>
                </a:solidFill>
                <a:latin typeface="Helvetica Neue"/>
                <a:ea typeface="Helvetica Neue"/>
                <a:cs typeface="Helvetica Neue"/>
                <a:sym typeface="Helvetica Neue"/>
              </a:rPr>
              <a:t>Het onderwerp van de tekst is de betekenis van de Soundmixshow voor het huidige like-tijdperk. Zin alinea 2 wordt uitgelegd waarom de Soundmixshow zo belangrijk was voor Nederland. Zoek de zin die dit belang het beste weergeeft.</a:t>
            </a:r>
            <a:endParaRPr/>
          </a:p>
          <a:p>
            <a:pPr marL="342900" lvl="0" indent="-342900" algn="l" rtl="0">
              <a:spcBef>
                <a:spcPts val="1000"/>
              </a:spcBef>
              <a:spcAft>
                <a:spcPts val="0"/>
              </a:spcAft>
              <a:buSzPct val="79999"/>
              <a:buFont typeface="Arial"/>
              <a:buChar char="•"/>
            </a:pPr>
            <a:r>
              <a:rPr lang="nl-NL">
                <a:solidFill>
                  <a:srgbClr val="333333"/>
                </a:solidFill>
                <a:latin typeface="Helvetica Neue"/>
                <a:ea typeface="Helvetica Neue"/>
                <a:cs typeface="Helvetica Neue"/>
                <a:sym typeface="Helvetica Neue"/>
              </a:rPr>
              <a:t>Vul het antwoord en de regelnummers in. Let op een correcte spellimng!!!</a:t>
            </a:r>
            <a:endParaRPr/>
          </a:p>
          <a:p>
            <a:pPr marL="0" lvl="0" indent="0" algn="l" rtl="0">
              <a:spcBef>
                <a:spcPts val="1000"/>
              </a:spcBef>
              <a:spcAft>
                <a:spcPts val="0"/>
              </a:spcAft>
              <a:buSzPct val="79999"/>
              <a:buNone/>
            </a:pPr>
            <a:endParaRPr>
              <a:solidFill>
                <a:srgbClr val="333333"/>
              </a:solidFill>
              <a:latin typeface="Helvetica Neue"/>
              <a:ea typeface="Helvetica Neue"/>
              <a:cs typeface="Helvetica Neue"/>
              <a:sym typeface="Helvetica Neue"/>
            </a:endParaRPr>
          </a:p>
          <a:p>
            <a:pPr marL="0" lvl="0" indent="0" algn="l" rtl="0">
              <a:spcBef>
                <a:spcPts val="1000"/>
              </a:spcBef>
              <a:spcAft>
                <a:spcPts val="0"/>
              </a:spcAft>
              <a:buSzPct val="79999"/>
              <a:buNone/>
            </a:pPr>
            <a:endParaRPr>
              <a:solidFill>
                <a:srgbClr val="333333"/>
              </a:solidFill>
              <a:latin typeface="Helvetica Neue"/>
              <a:ea typeface="Helvetica Neue"/>
              <a:cs typeface="Helvetica Neue"/>
              <a:sym typeface="Helvetica Neue"/>
            </a:endParaRPr>
          </a:p>
          <a:p>
            <a:pPr marL="0" lvl="0" indent="0" algn="l" rtl="0">
              <a:spcBef>
                <a:spcPts val="1000"/>
              </a:spcBef>
              <a:spcAft>
                <a:spcPts val="0"/>
              </a:spcAft>
              <a:buSzPct val="79999"/>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29"/>
          <p:cNvSpPr txBox="1">
            <a:spLocks noGrp="1"/>
          </p:cNvSpPr>
          <p:nvPr>
            <p:ph type="title"/>
          </p:nvPr>
        </p:nvSpPr>
        <p:spPr>
          <a:xfrm>
            <a:off x="1154953" y="973668"/>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nl-NL"/>
              <a:t>Antwoord - opdracht 3</a:t>
            </a:r>
            <a:endParaRPr/>
          </a:p>
        </p:txBody>
      </p:sp>
      <p:sp>
        <p:nvSpPr>
          <p:cNvPr id="314" name="Google Shape;314;p29"/>
          <p:cNvSpPr txBox="1">
            <a:spLocks noGrp="1"/>
          </p:cNvSpPr>
          <p:nvPr>
            <p:ph type="body" idx="1"/>
          </p:nvPr>
        </p:nvSpPr>
        <p:spPr>
          <a:xfrm>
            <a:off x="1154955" y="2603500"/>
            <a:ext cx="8761412" cy="3416300"/>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SzPts val="1440"/>
              <a:buChar char="►"/>
            </a:pPr>
            <a:r>
              <a:rPr lang="nl-NL">
                <a:solidFill>
                  <a:srgbClr val="333333"/>
                </a:solidFill>
                <a:latin typeface="Helvetica Neue"/>
                <a:ea typeface="Helvetica Neue"/>
                <a:cs typeface="Helvetica Neue"/>
                <a:sym typeface="Helvetica Neue"/>
              </a:rPr>
              <a:t>Lees </a:t>
            </a:r>
            <a:r>
              <a:rPr lang="nl-NL" b="1" u="sng">
                <a:solidFill>
                  <a:schemeClr val="hlink"/>
                </a:solidFill>
                <a:latin typeface="Helvetica Neue"/>
                <a:ea typeface="Helvetica Neue"/>
                <a:cs typeface="Helvetica Neue"/>
                <a:sym typeface="Helvetica Neue"/>
                <a:hlinkClick r:id="rId3"/>
              </a:rPr>
              <a:t>tekst 1 </a:t>
            </a:r>
            <a:r>
              <a:rPr lang="nl-NL" b="1" i="1" u="sng">
                <a:solidFill>
                  <a:schemeClr val="hlink"/>
                </a:solidFill>
                <a:latin typeface="Helvetica Neue"/>
                <a:ea typeface="Helvetica Neue"/>
                <a:cs typeface="Helvetica Neue"/>
                <a:sym typeface="Helvetica Neue"/>
                <a:hlinkClick r:id="rId3"/>
              </a:rPr>
              <a:t>De terreur van de like-knop</a:t>
            </a:r>
            <a:r>
              <a:rPr lang="nl-NL">
                <a:solidFill>
                  <a:srgbClr val="333333"/>
                </a:solidFill>
                <a:latin typeface="Helvetica Neue"/>
                <a:ea typeface="Helvetica Neue"/>
                <a:cs typeface="Helvetica Neue"/>
                <a:sym typeface="Helvetica Neue"/>
              </a:rPr>
              <a:t> en beantwoord de vraag. </a:t>
            </a:r>
            <a:endParaRPr>
              <a:solidFill>
                <a:srgbClr val="333333"/>
              </a:solidFill>
              <a:latin typeface="Helvetica Neue"/>
              <a:ea typeface="Helvetica Neue"/>
              <a:cs typeface="Helvetica Neue"/>
              <a:sym typeface="Helvetica Neue"/>
            </a:endParaRPr>
          </a:p>
          <a:p>
            <a:pPr marL="0" lvl="0" indent="0" algn="l" rtl="0">
              <a:spcBef>
                <a:spcPts val="1000"/>
              </a:spcBef>
              <a:spcAft>
                <a:spcPts val="0"/>
              </a:spcAft>
              <a:buSzPts val="1440"/>
              <a:buNone/>
            </a:pPr>
            <a:r>
              <a:rPr lang="nl-NL">
                <a:solidFill>
                  <a:srgbClr val="333333"/>
                </a:solidFill>
                <a:latin typeface="Helvetica Neue"/>
                <a:ea typeface="Helvetica Neue"/>
                <a:cs typeface="Helvetica Neue"/>
                <a:sym typeface="Helvetica Neue"/>
              </a:rPr>
              <a:t>In de alinea’s 1 tot en met 3 van de tekst ‘De terreur van de like-knop’ staat een zin die de belangrijkste conclusie bevat over de betekenis van Henny Huismans Soundmixshow voor het onderwerp van deze tekst.</a:t>
            </a:r>
            <a:endParaRPr/>
          </a:p>
          <a:p>
            <a:pPr marL="342900" lvl="0" indent="-342900" algn="l" rtl="0">
              <a:spcBef>
                <a:spcPts val="1000"/>
              </a:spcBef>
              <a:spcAft>
                <a:spcPts val="0"/>
              </a:spcAft>
              <a:buSzPts val="1440"/>
              <a:buChar char="►"/>
            </a:pPr>
            <a:r>
              <a:rPr lang="nl-NL">
                <a:solidFill>
                  <a:srgbClr val="333333"/>
                </a:solidFill>
                <a:latin typeface="Helvetica Neue"/>
                <a:ea typeface="Helvetica Neue"/>
                <a:cs typeface="Helvetica Neue"/>
                <a:sym typeface="Helvetica Neue"/>
              </a:rPr>
              <a:t>(</a:t>
            </a:r>
            <a:r>
              <a:rPr lang="nl-NL" i="1">
                <a:solidFill>
                  <a:srgbClr val="333333"/>
                </a:solidFill>
                <a:latin typeface="Helvetica Neue"/>
                <a:ea typeface="Helvetica Neue"/>
                <a:cs typeface="Helvetica Neue"/>
                <a:sym typeface="Helvetica Neue"/>
              </a:rPr>
              <a:t>1p</a:t>
            </a:r>
            <a:r>
              <a:rPr lang="nl-NL">
                <a:solidFill>
                  <a:srgbClr val="333333"/>
                </a:solidFill>
                <a:latin typeface="Helvetica Neue"/>
                <a:ea typeface="Helvetica Neue"/>
                <a:cs typeface="Helvetica Neue"/>
                <a:sym typeface="Helvetica Neue"/>
              </a:rPr>
              <a:t>) 	Citeer deze zin.</a:t>
            </a:r>
            <a:endParaRPr/>
          </a:p>
          <a:p>
            <a:pPr marL="0" lvl="0" indent="0" algn="l" rtl="0">
              <a:spcBef>
                <a:spcPts val="1000"/>
              </a:spcBef>
              <a:spcAft>
                <a:spcPts val="0"/>
              </a:spcAft>
              <a:buSzPts val="1440"/>
              <a:buNone/>
            </a:pPr>
            <a:endParaRPr i="1">
              <a:solidFill>
                <a:srgbClr val="333333"/>
              </a:solidFill>
              <a:latin typeface="Helvetica Neue"/>
              <a:ea typeface="Helvetica Neue"/>
              <a:cs typeface="Helvetica Neue"/>
              <a:sym typeface="Helvetica Neue"/>
            </a:endParaRPr>
          </a:p>
          <a:p>
            <a:pPr marL="0" lvl="0" indent="0" algn="l" rtl="0">
              <a:spcBef>
                <a:spcPts val="1000"/>
              </a:spcBef>
              <a:spcAft>
                <a:spcPts val="0"/>
              </a:spcAft>
              <a:buSzPts val="1440"/>
              <a:buNone/>
            </a:pPr>
            <a:r>
              <a:rPr lang="nl-NL" i="1">
                <a:solidFill>
                  <a:srgbClr val="333333"/>
                </a:solidFill>
                <a:latin typeface="Helvetica Neue"/>
                <a:ea typeface="Helvetica Neue"/>
                <a:cs typeface="Helvetica Neue"/>
                <a:sym typeface="Helvetica Neue"/>
              </a:rPr>
              <a:t>Het juiste antwoord bevat:</a:t>
            </a:r>
            <a:endParaRPr>
              <a:solidFill>
                <a:srgbClr val="333333"/>
              </a:solidFill>
              <a:latin typeface="Helvetica Neue"/>
              <a:ea typeface="Helvetica Neue"/>
              <a:cs typeface="Helvetica Neue"/>
              <a:sym typeface="Helvetica Neue"/>
            </a:endParaRPr>
          </a:p>
          <a:p>
            <a:pPr marL="0" lvl="0" indent="0" algn="l" rtl="0">
              <a:spcBef>
                <a:spcPts val="1000"/>
              </a:spcBef>
              <a:spcAft>
                <a:spcPts val="0"/>
              </a:spcAft>
              <a:buSzPts val="1440"/>
              <a:buNone/>
            </a:pPr>
            <a:r>
              <a:rPr lang="nl-NL">
                <a:solidFill>
                  <a:srgbClr val="333333"/>
                </a:solidFill>
                <a:latin typeface="Helvetica Neue"/>
                <a:ea typeface="Helvetica Neue"/>
                <a:cs typeface="Helvetica Neue"/>
                <a:sym typeface="Helvetica Neue"/>
              </a:rPr>
              <a:t>“Het heeft er alle schijn van dat het like-tijdperk in Nederland die avond in 1988 is begonnen.” (regels 32-34) 1p</a:t>
            </a:r>
            <a:endParaRPr/>
          </a:p>
          <a:p>
            <a:pPr marL="0" lvl="0" indent="0" algn="l" rtl="0">
              <a:spcBef>
                <a:spcPts val="1000"/>
              </a:spcBef>
              <a:spcAft>
                <a:spcPts val="0"/>
              </a:spcAft>
              <a:buSzPts val="1440"/>
              <a:buNone/>
            </a:pPr>
            <a:r>
              <a:rPr lang="nl-NL" i="1">
                <a:solidFill>
                  <a:srgbClr val="333333"/>
                </a:solidFill>
                <a:latin typeface="Helvetica Neue"/>
                <a:ea typeface="Helvetica Neue"/>
                <a:cs typeface="Helvetica Neue"/>
                <a:sym typeface="Helvetica Neue"/>
              </a:rPr>
              <a:t>Let op correcte spelling.</a:t>
            </a:r>
            <a:endParaRPr>
              <a:solidFill>
                <a:srgbClr val="333333"/>
              </a:solidFill>
              <a:latin typeface="Helvetica Neue"/>
              <a:ea typeface="Helvetica Neue"/>
              <a:cs typeface="Helvetica Neue"/>
              <a:sym typeface="Helvetica Neue"/>
            </a:endParaRPr>
          </a:p>
          <a:p>
            <a:pPr marL="0" lvl="0" indent="0" algn="l" rtl="0">
              <a:spcBef>
                <a:spcPts val="1000"/>
              </a:spcBef>
              <a:spcAft>
                <a:spcPts val="0"/>
              </a:spcAft>
              <a:buSzPts val="1440"/>
              <a:buNone/>
            </a:pPr>
            <a:endParaRPr>
              <a:solidFill>
                <a:srgbClr val="333333"/>
              </a:solidFill>
              <a:latin typeface="Helvetica Neue"/>
              <a:ea typeface="Helvetica Neue"/>
              <a:cs typeface="Helvetica Neue"/>
              <a:sym typeface="Helvetica Neue"/>
            </a:endParaRPr>
          </a:p>
          <a:p>
            <a:pPr marL="0" lvl="0" indent="0" algn="l" rtl="0">
              <a:spcBef>
                <a:spcPts val="1000"/>
              </a:spcBef>
              <a:spcAft>
                <a:spcPts val="0"/>
              </a:spcAft>
              <a:buSzPts val="144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0"/>
          <p:cNvSpPr txBox="1">
            <a:spLocks noGrp="1"/>
          </p:cNvSpPr>
          <p:nvPr>
            <p:ph type="title"/>
          </p:nvPr>
        </p:nvSpPr>
        <p:spPr>
          <a:xfrm>
            <a:off x="1154953" y="973668"/>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nl-NL"/>
              <a:t>Opdracht 3</a:t>
            </a:r>
            <a:endParaRPr/>
          </a:p>
        </p:txBody>
      </p:sp>
      <p:sp>
        <p:nvSpPr>
          <p:cNvPr id="320" name="Google Shape;320;p30"/>
          <p:cNvSpPr txBox="1">
            <a:spLocks noGrp="1"/>
          </p:cNvSpPr>
          <p:nvPr>
            <p:ph type="body" idx="1"/>
          </p:nvPr>
        </p:nvSpPr>
        <p:spPr>
          <a:xfrm>
            <a:off x="1154955" y="2603500"/>
            <a:ext cx="8761412" cy="3416300"/>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SzPts val="1440"/>
              <a:buChar char="►"/>
            </a:pPr>
            <a:r>
              <a:rPr lang="nl-NL">
                <a:solidFill>
                  <a:srgbClr val="333333"/>
                </a:solidFill>
                <a:latin typeface="Helvetica Neue"/>
                <a:ea typeface="Helvetica Neue"/>
                <a:cs typeface="Helvetica Neue"/>
                <a:sym typeface="Helvetica Neue"/>
              </a:rPr>
              <a:t>Lees </a:t>
            </a:r>
            <a:r>
              <a:rPr lang="nl-NL" b="1" u="sng">
                <a:solidFill>
                  <a:schemeClr val="hlink"/>
                </a:solidFill>
                <a:latin typeface="Helvetica Neue"/>
                <a:ea typeface="Helvetica Neue"/>
                <a:cs typeface="Helvetica Neue"/>
                <a:sym typeface="Helvetica Neue"/>
                <a:hlinkClick r:id="rId3"/>
              </a:rPr>
              <a:t>tekst 2 </a:t>
            </a:r>
            <a:r>
              <a:rPr lang="nl-NL" b="1" i="1" u="sng">
                <a:solidFill>
                  <a:schemeClr val="hlink"/>
                </a:solidFill>
                <a:latin typeface="Helvetica Neue"/>
                <a:ea typeface="Helvetica Neue"/>
                <a:cs typeface="Helvetica Neue"/>
                <a:sym typeface="Helvetica Neue"/>
                <a:hlinkClick r:id="rId3"/>
              </a:rPr>
              <a:t>Tegen het dierensentiment</a:t>
            </a:r>
            <a:r>
              <a:rPr lang="nl-NL">
                <a:solidFill>
                  <a:srgbClr val="333333"/>
                </a:solidFill>
                <a:latin typeface="Helvetica Neue"/>
                <a:ea typeface="Helvetica Neue"/>
                <a:cs typeface="Helvetica Neue"/>
                <a:sym typeface="Helvetica Neue"/>
              </a:rPr>
              <a:t> en beantwoord de vragen. ‘Gezonken cultuurgoed is bijvoorbeeld de opvatting dat de mens niet meer is dan een rechtoplopend dier, een aangeklede aap, een toevallig stapje in de evolutie.’ (alinea 8, regels 95-99) Bovenstaande uitspraak wordt verder uitgewerkt in de alinea’s 8 tot en met 11.</a:t>
            </a:r>
            <a:endParaRPr/>
          </a:p>
          <a:p>
            <a:pPr marL="342900" lvl="0" indent="-342900" algn="l" rtl="0">
              <a:spcBef>
                <a:spcPts val="1000"/>
              </a:spcBef>
              <a:spcAft>
                <a:spcPts val="0"/>
              </a:spcAft>
              <a:buSzPts val="1440"/>
              <a:buChar char="►"/>
            </a:pPr>
            <a:r>
              <a:rPr lang="nl-NL">
                <a:solidFill>
                  <a:srgbClr val="333333"/>
                </a:solidFill>
                <a:latin typeface="Helvetica Neue"/>
                <a:ea typeface="Helvetica Neue"/>
                <a:cs typeface="Helvetica Neue"/>
                <a:sym typeface="Helvetica Neue"/>
              </a:rPr>
              <a:t>(</a:t>
            </a:r>
            <a:r>
              <a:rPr lang="nl-NL" i="1">
                <a:solidFill>
                  <a:srgbClr val="333333"/>
                </a:solidFill>
                <a:latin typeface="Helvetica Neue"/>
                <a:ea typeface="Helvetica Neue"/>
                <a:cs typeface="Helvetica Neue"/>
                <a:sym typeface="Helvetica Neue"/>
              </a:rPr>
              <a:t>1p</a:t>
            </a:r>
            <a:r>
              <a:rPr lang="nl-NL">
                <a:solidFill>
                  <a:srgbClr val="333333"/>
                </a:solidFill>
                <a:latin typeface="Helvetica Neue"/>
                <a:ea typeface="Helvetica Neue"/>
                <a:cs typeface="Helvetica Neue"/>
                <a:sym typeface="Helvetica Neue"/>
              </a:rPr>
              <a:t>) 	Citeer het woord uit de alinea’s 8 tot en met 11 waarin het oordeel over 			deze opvatting het best naar voren komt.</a:t>
            </a:r>
            <a:endParaRPr/>
          </a:p>
          <a:p>
            <a:pPr marL="0" lvl="0" indent="0" algn="l" rtl="0">
              <a:spcBef>
                <a:spcPts val="1000"/>
              </a:spcBef>
              <a:spcAft>
                <a:spcPts val="0"/>
              </a:spcAft>
              <a:buSzPts val="1440"/>
              <a:buNone/>
            </a:pPr>
            <a:r>
              <a:rPr lang="nl-NL">
                <a:solidFill>
                  <a:srgbClr val="333333"/>
                </a:solidFill>
                <a:latin typeface="Helvetica Neue"/>
                <a:ea typeface="Helvetica Neue"/>
                <a:cs typeface="Helvetica Neue"/>
                <a:sym typeface="Helvetica Neue"/>
              </a:rPr>
              <a:t>Tip:</a:t>
            </a:r>
            <a:endParaRPr/>
          </a:p>
          <a:p>
            <a:pPr marL="342900" lvl="0" indent="-342900" algn="l" rtl="0">
              <a:spcBef>
                <a:spcPts val="1000"/>
              </a:spcBef>
              <a:spcAft>
                <a:spcPts val="0"/>
              </a:spcAft>
              <a:buSzPts val="1440"/>
              <a:buFont typeface="Arial"/>
              <a:buChar char="•"/>
            </a:pPr>
            <a:r>
              <a:rPr lang="nl-NL">
                <a:solidFill>
                  <a:srgbClr val="333333"/>
                </a:solidFill>
                <a:latin typeface="Helvetica Neue"/>
                <a:ea typeface="Helvetica Neue"/>
                <a:cs typeface="Helvetica Neue"/>
                <a:sym typeface="Helvetica Neue"/>
              </a:rPr>
              <a:t>Kijk in de vraag hoeveel je moet citeren: een tekstfragment, een woord(groep), een zin(snede)</a:t>
            </a:r>
            <a:endParaRPr/>
          </a:p>
          <a:p>
            <a:pPr marL="342900" lvl="0" indent="-342900" algn="l" rtl="0">
              <a:spcBef>
                <a:spcPts val="1000"/>
              </a:spcBef>
              <a:spcAft>
                <a:spcPts val="0"/>
              </a:spcAft>
              <a:buSzPts val="1440"/>
              <a:buFont typeface="Arial"/>
              <a:buChar char="•"/>
            </a:pPr>
            <a:r>
              <a:rPr lang="nl-NL">
                <a:solidFill>
                  <a:srgbClr val="333333"/>
                </a:solidFill>
                <a:latin typeface="Helvetica Neue"/>
                <a:ea typeface="Helvetica Neue"/>
                <a:cs typeface="Helvetica Neue"/>
                <a:sym typeface="Helvetica Neue"/>
              </a:rPr>
              <a:t>Zoek een woord dat duidelijk een oordeel bevat over dierenrechten</a:t>
            </a:r>
            <a:endParaRPr>
              <a:solidFill>
                <a:srgbClr val="333333"/>
              </a:solidFill>
              <a:latin typeface="Helvetica Neue"/>
              <a:ea typeface="Helvetica Neue"/>
              <a:cs typeface="Helvetica Neue"/>
              <a:sym typeface="Helvetica Neue"/>
            </a:endParaRPr>
          </a:p>
          <a:p>
            <a:pPr marL="342900" lvl="0" indent="-251459" algn="l" rtl="0">
              <a:spcBef>
                <a:spcPts val="1000"/>
              </a:spcBef>
              <a:spcAft>
                <a:spcPts val="0"/>
              </a:spcAft>
              <a:buSzPts val="1440"/>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31"/>
          <p:cNvSpPr txBox="1">
            <a:spLocks noGrp="1"/>
          </p:cNvSpPr>
          <p:nvPr>
            <p:ph type="title"/>
          </p:nvPr>
        </p:nvSpPr>
        <p:spPr>
          <a:xfrm>
            <a:off x="1154953" y="973668"/>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nl-NL"/>
              <a:t>Antwoord - opdracht 3</a:t>
            </a:r>
            <a:endParaRPr/>
          </a:p>
        </p:txBody>
      </p:sp>
      <p:sp>
        <p:nvSpPr>
          <p:cNvPr id="326" name="Google Shape;326;p31"/>
          <p:cNvSpPr txBox="1">
            <a:spLocks noGrp="1"/>
          </p:cNvSpPr>
          <p:nvPr>
            <p:ph type="body" idx="1"/>
          </p:nvPr>
        </p:nvSpPr>
        <p:spPr>
          <a:xfrm>
            <a:off x="1154955" y="2603500"/>
            <a:ext cx="8761412" cy="34163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440"/>
              <a:buChar char="►"/>
            </a:pPr>
            <a:r>
              <a:rPr lang="nl-NL">
                <a:solidFill>
                  <a:srgbClr val="333333"/>
                </a:solidFill>
                <a:latin typeface="Helvetica Neue"/>
                <a:ea typeface="Helvetica Neue"/>
                <a:cs typeface="Helvetica Neue"/>
                <a:sym typeface="Helvetica Neue"/>
              </a:rPr>
              <a:t>Lees </a:t>
            </a:r>
            <a:r>
              <a:rPr lang="nl-NL" b="1" u="sng">
                <a:solidFill>
                  <a:schemeClr val="hlink"/>
                </a:solidFill>
                <a:latin typeface="Helvetica Neue"/>
                <a:ea typeface="Helvetica Neue"/>
                <a:cs typeface="Helvetica Neue"/>
                <a:sym typeface="Helvetica Neue"/>
                <a:hlinkClick r:id="rId3"/>
              </a:rPr>
              <a:t>tekst 2 </a:t>
            </a:r>
            <a:r>
              <a:rPr lang="nl-NL" b="1" i="1" u="sng">
                <a:solidFill>
                  <a:schemeClr val="hlink"/>
                </a:solidFill>
                <a:latin typeface="Helvetica Neue"/>
                <a:ea typeface="Helvetica Neue"/>
                <a:cs typeface="Helvetica Neue"/>
                <a:sym typeface="Helvetica Neue"/>
                <a:hlinkClick r:id="rId3"/>
              </a:rPr>
              <a:t>Tegen het dierensentiment</a:t>
            </a:r>
            <a:r>
              <a:rPr lang="nl-NL">
                <a:solidFill>
                  <a:srgbClr val="333333"/>
                </a:solidFill>
                <a:latin typeface="Helvetica Neue"/>
                <a:ea typeface="Helvetica Neue"/>
                <a:cs typeface="Helvetica Neue"/>
                <a:sym typeface="Helvetica Neue"/>
              </a:rPr>
              <a:t> en beantwoord de vragen. ‘Gezonken cultuurgoed is bijvoorbeeld de opvatting dat de mens niet meer is dan een rechtoplopend dier, een aangeklede aap, een toevallig stapje in de evolutie.’ (alinea 8, regels 95-99) Bovenstaande uitspraak wordt verder uitgewerkt in de alinea’s 8 tot en met 11.</a:t>
            </a:r>
            <a:endParaRPr/>
          </a:p>
          <a:p>
            <a:pPr marL="342900" lvl="0" indent="-342900" algn="l" rtl="0">
              <a:spcBef>
                <a:spcPts val="1000"/>
              </a:spcBef>
              <a:spcAft>
                <a:spcPts val="0"/>
              </a:spcAft>
              <a:buSzPts val="1440"/>
              <a:buChar char="►"/>
            </a:pPr>
            <a:r>
              <a:rPr lang="nl-NL">
                <a:solidFill>
                  <a:srgbClr val="333333"/>
                </a:solidFill>
                <a:latin typeface="Helvetica Neue"/>
                <a:ea typeface="Helvetica Neue"/>
                <a:cs typeface="Helvetica Neue"/>
                <a:sym typeface="Helvetica Neue"/>
              </a:rPr>
              <a:t>(</a:t>
            </a:r>
            <a:r>
              <a:rPr lang="nl-NL" i="1">
                <a:solidFill>
                  <a:srgbClr val="333333"/>
                </a:solidFill>
                <a:latin typeface="Helvetica Neue"/>
                <a:ea typeface="Helvetica Neue"/>
                <a:cs typeface="Helvetica Neue"/>
                <a:sym typeface="Helvetica Neue"/>
              </a:rPr>
              <a:t>1p</a:t>
            </a:r>
            <a:r>
              <a:rPr lang="nl-NL">
                <a:solidFill>
                  <a:srgbClr val="333333"/>
                </a:solidFill>
                <a:latin typeface="Helvetica Neue"/>
                <a:ea typeface="Helvetica Neue"/>
                <a:cs typeface="Helvetica Neue"/>
                <a:sym typeface="Helvetica Neue"/>
              </a:rPr>
              <a:t>) 	Citeer het woord uit de alinea’s 8 tot en met 11 waarin het oordeel over 			deze opvatting het best naar voren komt.</a:t>
            </a:r>
            <a:endParaRPr/>
          </a:p>
          <a:p>
            <a:pPr marL="0" lvl="0" indent="0" algn="l" rtl="0">
              <a:spcBef>
                <a:spcPts val="1000"/>
              </a:spcBef>
              <a:spcAft>
                <a:spcPts val="0"/>
              </a:spcAft>
              <a:buSzPts val="1440"/>
              <a:buNone/>
            </a:pPr>
            <a:r>
              <a:rPr lang="nl-NL">
                <a:solidFill>
                  <a:srgbClr val="333333"/>
                </a:solidFill>
                <a:latin typeface="Helvetica Neue"/>
                <a:ea typeface="Helvetica Neue"/>
                <a:cs typeface="Helvetica Neue"/>
                <a:sym typeface="Helvetica Neue"/>
              </a:rPr>
              <a:t>	Het woord is “malligheid” </a:t>
            </a:r>
            <a:endParaRPr/>
          </a:p>
          <a:p>
            <a:pPr marL="342900" lvl="0" indent="-251459" algn="l" rtl="0">
              <a:spcBef>
                <a:spcPts val="1000"/>
              </a:spcBef>
              <a:spcAft>
                <a:spcPts val="0"/>
              </a:spcAft>
              <a:buSzPts val="1440"/>
              <a:buNone/>
            </a:pPr>
            <a:endParaRPr>
              <a:solidFill>
                <a:srgbClr val="333333"/>
              </a:solidFill>
              <a:latin typeface="Helvetica Neue"/>
              <a:ea typeface="Helvetica Neue"/>
              <a:cs typeface="Helvetica Neue"/>
              <a:sym typeface="Helvetica Neue"/>
            </a:endParaRPr>
          </a:p>
          <a:p>
            <a:pPr marL="342900" lvl="0" indent="-251459" algn="l" rtl="0">
              <a:spcBef>
                <a:spcPts val="1000"/>
              </a:spcBef>
              <a:spcAft>
                <a:spcPts val="0"/>
              </a:spcAft>
              <a:buSzPts val="144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2"/>
          <p:cNvSpPr txBox="1">
            <a:spLocks noGrp="1"/>
          </p:cNvSpPr>
          <p:nvPr>
            <p:ph type="title"/>
          </p:nvPr>
        </p:nvSpPr>
        <p:spPr>
          <a:xfrm>
            <a:off x="1154953" y="973668"/>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nl-NL"/>
              <a:t>Opdracht 4</a:t>
            </a:r>
            <a:endParaRPr/>
          </a:p>
        </p:txBody>
      </p:sp>
      <p:sp>
        <p:nvSpPr>
          <p:cNvPr id="332" name="Google Shape;332;p32"/>
          <p:cNvSpPr txBox="1">
            <a:spLocks noGrp="1"/>
          </p:cNvSpPr>
          <p:nvPr>
            <p:ph type="body" idx="1"/>
          </p:nvPr>
        </p:nvSpPr>
        <p:spPr>
          <a:xfrm>
            <a:off x="1154955" y="2603499"/>
            <a:ext cx="8761412" cy="3887611"/>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SzPts val="1440"/>
              <a:buNone/>
            </a:pPr>
            <a:r>
              <a:rPr lang="nl-NL">
                <a:solidFill>
                  <a:srgbClr val="333333"/>
                </a:solidFill>
                <a:latin typeface="Helvetica Neue"/>
                <a:ea typeface="Helvetica Neue"/>
                <a:cs typeface="Helvetica Neue"/>
                <a:sym typeface="Helvetica Neue"/>
              </a:rPr>
              <a:t>Vraag bij tekst 2, </a:t>
            </a:r>
            <a:r>
              <a:rPr lang="nl-NL" b="1" u="sng">
                <a:solidFill>
                  <a:schemeClr val="hlink"/>
                </a:solidFill>
                <a:latin typeface="Helvetica Neue"/>
                <a:ea typeface="Helvetica Neue"/>
                <a:cs typeface="Helvetica Neue"/>
                <a:sym typeface="Helvetica Neue"/>
                <a:hlinkClick r:id="rId3"/>
              </a:rPr>
              <a:t>tekst 2 </a:t>
            </a:r>
            <a:r>
              <a:rPr lang="nl-NL" b="1" i="1" u="sng">
                <a:solidFill>
                  <a:schemeClr val="hlink"/>
                </a:solidFill>
                <a:latin typeface="Helvetica Neue"/>
                <a:ea typeface="Helvetica Neue"/>
                <a:cs typeface="Helvetica Neue"/>
                <a:sym typeface="Helvetica Neue"/>
                <a:hlinkClick r:id="rId3"/>
              </a:rPr>
              <a:t>Tegen het dierensentiment</a:t>
            </a:r>
            <a:endParaRPr>
              <a:solidFill>
                <a:srgbClr val="333333"/>
              </a:solidFill>
              <a:latin typeface="Helvetica Neue"/>
              <a:ea typeface="Helvetica Neue"/>
              <a:cs typeface="Helvetica Neue"/>
              <a:sym typeface="Helvetica Neue"/>
            </a:endParaRPr>
          </a:p>
          <a:p>
            <a:pPr marL="0" lvl="0" indent="0" algn="l" rtl="0">
              <a:spcBef>
                <a:spcPts val="1000"/>
              </a:spcBef>
              <a:spcAft>
                <a:spcPts val="0"/>
              </a:spcAft>
              <a:buSzPts val="1440"/>
              <a:buNone/>
            </a:pPr>
            <a:r>
              <a:rPr lang="nl-NL">
                <a:solidFill>
                  <a:srgbClr val="333333"/>
                </a:solidFill>
                <a:latin typeface="Helvetica Neue"/>
                <a:ea typeface="Helvetica Neue"/>
                <a:cs typeface="Helvetica Neue"/>
                <a:sym typeface="Helvetica Neue"/>
              </a:rPr>
              <a:t>In alinea 12 wordt het voorbeeld van het nieuwsbericht over de bultrug gebruikt als een argument bij een standpunt.</a:t>
            </a:r>
            <a:endParaRPr/>
          </a:p>
          <a:p>
            <a:pPr marL="342900" lvl="0" indent="-342900" algn="l" rtl="0">
              <a:spcBef>
                <a:spcPts val="1000"/>
              </a:spcBef>
              <a:spcAft>
                <a:spcPts val="0"/>
              </a:spcAft>
              <a:buSzPts val="1440"/>
              <a:buChar char="►"/>
            </a:pPr>
            <a:r>
              <a:rPr lang="nl-NL">
                <a:solidFill>
                  <a:srgbClr val="333333"/>
                </a:solidFill>
                <a:latin typeface="Helvetica Neue"/>
                <a:ea typeface="Helvetica Neue"/>
                <a:cs typeface="Helvetica Neue"/>
                <a:sym typeface="Helvetica Neue"/>
              </a:rPr>
              <a:t>(</a:t>
            </a:r>
            <a:r>
              <a:rPr lang="nl-NL" i="1">
                <a:solidFill>
                  <a:srgbClr val="333333"/>
                </a:solidFill>
                <a:latin typeface="Helvetica Neue"/>
                <a:ea typeface="Helvetica Neue"/>
                <a:cs typeface="Helvetica Neue"/>
                <a:sym typeface="Helvetica Neue"/>
              </a:rPr>
              <a:t>1p</a:t>
            </a:r>
            <a:r>
              <a:rPr lang="nl-NL">
                <a:solidFill>
                  <a:srgbClr val="333333"/>
                </a:solidFill>
                <a:latin typeface="Helvetica Neue"/>
                <a:ea typeface="Helvetica Neue"/>
                <a:cs typeface="Helvetica Neue"/>
                <a:sym typeface="Helvetica Neue"/>
              </a:rPr>
              <a:t>) 	Welk standpunt is dat? </a:t>
            </a:r>
            <a:endParaRPr>
              <a:solidFill>
                <a:srgbClr val="333333"/>
              </a:solidFill>
              <a:latin typeface="Helvetica Neue"/>
              <a:ea typeface="Helvetica Neue"/>
              <a:cs typeface="Helvetica Neue"/>
              <a:sym typeface="Helvetica Neue"/>
            </a:endParaRPr>
          </a:p>
          <a:p>
            <a:pPr marL="342900" lvl="0" indent="-342900" algn="l" rtl="0">
              <a:spcBef>
                <a:spcPts val="1000"/>
              </a:spcBef>
              <a:spcAft>
                <a:spcPts val="0"/>
              </a:spcAft>
              <a:buSzPts val="1440"/>
              <a:buChar char="►"/>
            </a:pPr>
            <a:r>
              <a:rPr lang="nl-NL">
                <a:solidFill>
                  <a:srgbClr val="333333"/>
                </a:solidFill>
                <a:latin typeface="Helvetica Neue"/>
                <a:ea typeface="Helvetica Neue"/>
                <a:cs typeface="Helvetica Neue"/>
                <a:sym typeface="Helvetica Neue"/>
              </a:rPr>
              <a:t>         Citeer het tekstfragment dat dit standpunt verwoordt.</a:t>
            </a:r>
            <a:endParaRPr/>
          </a:p>
          <a:p>
            <a:pPr marL="0" lvl="0" indent="0" algn="l" rtl="0">
              <a:spcBef>
                <a:spcPts val="1000"/>
              </a:spcBef>
              <a:spcAft>
                <a:spcPts val="0"/>
              </a:spcAft>
              <a:buSzPts val="1440"/>
              <a:buNone/>
            </a:pPr>
            <a:endParaRPr>
              <a:solidFill>
                <a:srgbClr val="333333"/>
              </a:solidFill>
              <a:latin typeface="Helvetica Neue"/>
              <a:ea typeface="Helvetica Neue"/>
              <a:cs typeface="Helvetica Neue"/>
              <a:sym typeface="Helvetica Neue"/>
            </a:endParaRPr>
          </a:p>
          <a:p>
            <a:pPr marL="0" lvl="0" indent="0" algn="l" rtl="0">
              <a:spcBef>
                <a:spcPts val="1000"/>
              </a:spcBef>
              <a:spcAft>
                <a:spcPts val="0"/>
              </a:spcAft>
              <a:buSzPts val="1440"/>
              <a:buNone/>
            </a:pPr>
            <a:r>
              <a:rPr lang="nl-NL">
                <a:solidFill>
                  <a:srgbClr val="333333"/>
                </a:solidFill>
                <a:latin typeface="Helvetica Neue"/>
                <a:ea typeface="Helvetica Neue"/>
                <a:cs typeface="Helvetica Neue"/>
                <a:sym typeface="Helvetica Neue"/>
              </a:rPr>
              <a:t>Tip:</a:t>
            </a:r>
            <a:endParaRPr/>
          </a:p>
          <a:p>
            <a:pPr marL="342900" lvl="0" indent="-342900" algn="l" rtl="0">
              <a:spcBef>
                <a:spcPts val="1000"/>
              </a:spcBef>
              <a:spcAft>
                <a:spcPts val="0"/>
              </a:spcAft>
              <a:buSzPts val="1440"/>
              <a:buFont typeface="Arial"/>
              <a:buChar char="•"/>
            </a:pPr>
            <a:r>
              <a:rPr lang="nl-NL">
                <a:solidFill>
                  <a:srgbClr val="333333"/>
                </a:solidFill>
                <a:latin typeface="Helvetica Neue"/>
                <a:ea typeface="Helvetica Neue"/>
                <a:cs typeface="Helvetica Neue"/>
                <a:sym typeface="Helvetica Neue"/>
              </a:rPr>
              <a:t>Kijk in de vraag hoeveel je moet citeren: een tekstfragment, een woord(groep), een zin(snede)</a:t>
            </a:r>
            <a:endParaRPr/>
          </a:p>
          <a:p>
            <a:pPr marL="342900" lvl="0" indent="-342900" algn="l" rtl="0">
              <a:spcBef>
                <a:spcPts val="1000"/>
              </a:spcBef>
              <a:spcAft>
                <a:spcPts val="0"/>
              </a:spcAft>
              <a:buSzPts val="1440"/>
              <a:buFont typeface="Arial"/>
              <a:buChar char="•"/>
            </a:pPr>
            <a:r>
              <a:rPr lang="nl-NL">
                <a:solidFill>
                  <a:srgbClr val="333333"/>
                </a:solidFill>
                <a:latin typeface="Helvetica Neue"/>
                <a:ea typeface="Helvetica Neue"/>
                <a:cs typeface="Helvetica Neue"/>
                <a:sym typeface="Helvetica Neue"/>
              </a:rPr>
              <a:t>Logischerwijs noemt de schrijver eerst een standpunt en vervolgens het argument. Het argument staat in alinea 12, dus zoek het standpunt in alinea 11</a:t>
            </a:r>
            <a:endParaRPr>
              <a:solidFill>
                <a:srgbClr val="333333"/>
              </a:solidFill>
              <a:latin typeface="Helvetica Neue"/>
              <a:ea typeface="Helvetica Neue"/>
              <a:cs typeface="Helvetica Neue"/>
              <a:sym typeface="Helvetica Neue"/>
            </a:endParaRPr>
          </a:p>
          <a:p>
            <a:pPr marL="342900" lvl="0" indent="-251459" algn="l" rtl="0">
              <a:spcBef>
                <a:spcPts val="1000"/>
              </a:spcBef>
              <a:spcAft>
                <a:spcPts val="0"/>
              </a:spcAft>
              <a:buSzPts val="144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33"/>
          <p:cNvSpPr txBox="1">
            <a:spLocks noGrp="1"/>
          </p:cNvSpPr>
          <p:nvPr>
            <p:ph type="title"/>
          </p:nvPr>
        </p:nvSpPr>
        <p:spPr>
          <a:xfrm>
            <a:off x="1154953" y="973668"/>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nl-NL"/>
              <a:t>Antwoord - opdracht 4</a:t>
            </a:r>
            <a:endParaRPr/>
          </a:p>
        </p:txBody>
      </p:sp>
      <p:sp>
        <p:nvSpPr>
          <p:cNvPr id="338" name="Google Shape;338;p33"/>
          <p:cNvSpPr txBox="1">
            <a:spLocks noGrp="1"/>
          </p:cNvSpPr>
          <p:nvPr>
            <p:ph type="body" idx="1"/>
          </p:nvPr>
        </p:nvSpPr>
        <p:spPr>
          <a:xfrm>
            <a:off x="1154955" y="2603500"/>
            <a:ext cx="8761412" cy="341630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spcBef>
                <a:spcPts val="0"/>
              </a:spcBef>
              <a:spcAft>
                <a:spcPts val="0"/>
              </a:spcAft>
              <a:buSzPct val="79999"/>
              <a:buNone/>
            </a:pPr>
            <a:r>
              <a:rPr lang="nl-NL" i="1">
                <a:solidFill>
                  <a:srgbClr val="333333"/>
                </a:solidFill>
                <a:latin typeface="Helvetica Neue"/>
                <a:ea typeface="Helvetica Neue"/>
                <a:cs typeface="Helvetica Neue"/>
                <a:sym typeface="Helvetica Neue"/>
              </a:rPr>
              <a:t>Het juiste antwoord bevat:</a:t>
            </a:r>
            <a:endParaRPr/>
          </a:p>
          <a:p>
            <a:pPr marL="0" lvl="0" indent="0" algn="l" rtl="0">
              <a:spcBef>
                <a:spcPts val="1000"/>
              </a:spcBef>
              <a:spcAft>
                <a:spcPts val="0"/>
              </a:spcAft>
              <a:buSzPct val="79999"/>
              <a:buNone/>
            </a:pPr>
            <a:endParaRPr>
              <a:solidFill>
                <a:srgbClr val="333333"/>
              </a:solidFill>
              <a:latin typeface="Helvetica Neue"/>
              <a:ea typeface="Helvetica Neue"/>
              <a:cs typeface="Helvetica Neue"/>
              <a:sym typeface="Helvetica Neue"/>
            </a:endParaRPr>
          </a:p>
          <a:p>
            <a:pPr marL="342900" lvl="0" indent="-342900" algn="l" rtl="0">
              <a:spcBef>
                <a:spcPts val="1000"/>
              </a:spcBef>
              <a:spcAft>
                <a:spcPts val="0"/>
              </a:spcAft>
              <a:buSzPct val="79999"/>
              <a:buChar char="►"/>
            </a:pPr>
            <a:r>
              <a:rPr lang="nl-NL">
                <a:solidFill>
                  <a:srgbClr val="333333"/>
                </a:solidFill>
                <a:latin typeface="Helvetica Neue"/>
                <a:ea typeface="Helvetica Neue"/>
                <a:cs typeface="Helvetica Neue"/>
                <a:sym typeface="Helvetica Neue"/>
              </a:rPr>
              <a:t>‘Waarom zou een zichzelf respecterend nieuwsmedium überhaupt geïnteresseerd in ze zijn? Dat nu blijkt een volkomen achterhaalde gedachte.’ (alinea 11, regels 158-162) 1p</a:t>
            </a:r>
            <a:endParaRPr/>
          </a:p>
          <a:p>
            <a:pPr marL="342900" lvl="0" indent="-342900" algn="l" rtl="0">
              <a:spcBef>
                <a:spcPts val="1000"/>
              </a:spcBef>
              <a:spcAft>
                <a:spcPts val="0"/>
              </a:spcAft>
              <a:buSzPct val="79999"/>
              <a:buChar char="►"/>
            </a:pPr>
            <a:r>
              <a:rPr lang="nl-NL" b="1">
                <a:solidFill>
                  <a:srgbClr val="333333"/>
                </a:solidFill>
                <a:latin typeface="Helvetica Neue"/>
                <a:ea typeface="Helvetica Neue"/>
                <a:cs typeface="Helvetica Neue"/>
                <a:sym typeface="Helvetica Neue"/>
              </a:rPr>
              <a:t>ook goed</a:t>
            </a:r>
            <a:r>
              <a:rPr lang="nl-NL">
                <a:solidFill>
                  <a:srgbClr val="333333"/>
                </a:solidFill>
                <a:latin typeface="Helvetica Neue"/>
                <a:ea typeface="Helvetica Neue"/>
                <a:cs typeface="Helvetica Neue"/>
                <a:sym typeface="Helvetica Neue"/>
              </a:rPr>
              <a:t>: ‘Dat nu blijkt een volkomen achterhaalde gedachte.’ (alinea 11, regels 161-162) 1p</a:t>
            </a:r>
            <a:endParaRPr/>
          </a:p>
          <a:p>
            <a:pPr marL="342900" lvl="0" indent="-342900" algn="l" rtl="0">
              <a:spcBef>
                <a:spcPts val="1000"/>
              </a:spcBef>
              <a:spcAft>
                <a:spcPts val="0"/>
              </a:spcAft>
              <a:buSzPct val="79999"/>
              <a:buChar char="►"/>
            </a:pPr>
            <a:r>
              <a:rPr lang="nl-NL" b="1">
                <a:solidFill>
                  <a:srgbClr val="333333"/>
                </a:solidFill>
                <a:latin typeface="Helvetica Neue"/>
                <a:ea typeface="Helvetica Neue"/>
                <a:cs typeface="Helvetica Neue"/>
                <a:sym typeface="Helvetica Neue"/>
              </a:rPr>
              <a:t>ook goed</a:t>
            </a:r>
            <a:r>
              <a:rPr lang="nl-NL">
                <a:solidFill>
                  <a:srgbClr val="333333"/>
                </a:solidFill>
                <a:latin typeface="Helvetica Neue"/>
                <a:ea typeface="Helvetica Neue"/>
                <a:cs typeface="Helvetica Neue"/>
                <a:sym typeface="Helvetica Neue"/>
              </a:rPr>
              <a:t>: ‘Dieren schrijven daarentegen geen boeken, ze maken geen films, ze handelen niet in goederen en ze doen geen uitvindingen. Waarom zou een zichzelf respecterend nieuwsmedium überhaupt geïnteresseerd in ze zijn? Dat nu blijkt een volkomen achterhaalde gedachte.’ (alinea 11, regels 155-162) 1p</a:t>
            </a:r>
            <a:endParaRPr/>
          </a:p>
          <a:p>
            <a:pPr marL="342900" lvl="0" indent="-342900" algn="l" rtl="0">
              <a:spcBef>
                <a:spcPts val="1000"/>
              </a:spcBef>
              <a:spcAft>
                <a:spcPts val="0"/>
              </a:spcAft>
              <a:buSzPct val="79999"/>
              <a:buChar char="►"/>
            </a:pPr>
            <a:r>
              <a:rPr lang="nl-NL" i="1">
                <a:solidFill>
                  <a:srgbClr val="333333"/>
                </a:solidFill>
                <a:latin typeface="Helvetica Neue"/>
                <a:ea typeface="Helvetica Neue"/>
                <a:cs typeface="Helvetica Neue"/>
                <a:sym typeface="Helvetica Neue"/>
              </a:rPr>
              <a:t>Let op correcte spelling.</a:t>
            </a:r>
            <a:endParaRPr>
              <a:solidFill>
                <a:srgbClr val="333333"/>
              </a:solidFill>
              <a:latin typeface="Helvetica Neue"/>
              <a:ea typeface="Helvetica Neue"/>
              <a:cs typeface="Helvetica Neue"/>
              <a:sym typeface="Helvetica Neue"/>
            </a:endParaRPr>
          </a:p>
          <a:p>
            <a:pPr marL="0" lvl="0" indent="0" algn="l" rtl="0">
              <a:spcBef>
                <a:spcPts val="1000"/>
              </a:spcBef>
              <a:spcAft>
                <a:spcPts val="0"/>
              </a:spcAft>
              <a:buSzPct val="79999"/>
              <a:buNone/>
            </a:pPr>
            <a:endParaRPr>
              <a:solidFill>
                <a:srgbClr val="333333"/>
              </a:solidFill>
              <a:latin typeface="Helvetica Neue"/>
              <a:ea typeface="Helvetica Neue"/>
              <a:cs typeface="Helvetica Neue"/>
              <a:sym typeface="Helvetica Neue"/>
            </a:endParaRPr>
          </a:p>
          <a:p>
            <a:pPr marL="0" lvl="0" indent="0" algn="l" rtl="0">
              <a:spcBef>
                <a:spcPts val="1000"/>
              </a:spcBef>
              <a:spcAft>
                <a:spcPts val="0"/>
              </a:spcAft>
              <a:buSzPct val="79999"/>
              <a:buNone/>
            </a:pPr>
            <a:endParaRPr>
              <a:solidFill>
                <a:srgbClr val="333333"/>
              </a:solidFill>
              <a:latin typeface="Helvetica Neue"/>
              <a:ea typeface="Helvetica Neue"/>
              <a:cs typeface="Helvetica Neue"/>
              <a:sym typeface="Helvetica Neue"/>
            </a:endParaRPr>
          </a:p>
          <a:p>
            <a:pPr marL="342900" lvl="0" indent="-258318" algn="l" rtl="0">
              <a:spcBef>
                <a:spcPts val="1000"/>
              </a:spcBef>
              <a:spcAft>
                <a:spcPts val="0"/>
              </a:spcAft>
              <a:buSzPct val="79999"/>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4"/>
          <p:cNvSpPr txBox="1">
            <a:spLocks noGrp="1"/>
          </p:cNvSpPr>
          <p:nvPr>
            <p:ph type="title"/>
          </p:nvPr>
        </p:nvSpPr>
        <p:spPr>
          <a:xfrm>
            <a:off x="1154953" y="973668"/>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nl-NL"/>
              <a:t>Opdracht 5</a:t>
            </a:r>
            <a:endParaRPr/>
          </a:p>
        </p:txBody>
      </p:sp>
      <p:sp>
        <p:nvSpPr>
          <p:cNvPr id="344" name="Google Shape;344;p34"/>
          <p:cNvSpPr txBox="1">
            <a:spLocks noGrp="1"/>
          </p:cNvSpPr>
          <p:nvPr>
            <p:ph type="body" idx="1"/>
          </p:nvPr>
        </p:nvSpPr>
        <p:spPr>
          <a:xfrm>
            <a:off x="1154955" y="2603499"/>
            <a:ext cx="8761412" cy="3865033"/>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440"/>
              <a:buNone/>
            </a:pPr>
            <a:r>
              <a:rPr lang="nl-NL">
                <a:solidFill>
                  <a:srgbClr val="333333"/>
                </a:solidFill>
                <a:latin typeface="Helvetica Neue"/>
                <a:ea typeface="Helvetica Neue"/>
                <a:cs typeface="Helvetica Neue"/>
                <a:sym typeface="Helvetica Neue"/>
              </a:rPr>
              <a:t>Lees </a:t>
            </a:r>
            <a:r>
              <a:rPr lang="nl-NL" b="1" u="sng">
                <a:solidFill>
                  <a:schemeClr val="hlink"/>
                </a:solidFill>
                <a:latin typeface="Helvetica Neue"/>
                <a:ea typeface="Helvetica Neue"/>
                <a:cs typeface="Helvetica Neue"/>
                <a:sym typeface="Helvetica Neue"/>
                <a:hlinkClick r:id="rId3"/>
              </a:rPr>
              <a:t>tekst 3 </a:t>
            </a:r>
            <a:r>
              <a:rPr lang="nl-NL" b="1" i="1" u="sng">
                <a:solidFill>
                  <a:schemeClr val="hlink"/>
                </a:solidFill>
                <a:latin typeface="Helvetica Neue"/>
                <a:ea typeface="Helvetica Neue"/>
                <a:cs typeface="Helvetica Neue"/>
                <a:sym typeface="Helvetica Neue"/>
                <a:hlinkClick r:id="rId3"/>
              </a:rPr>
              <a:t>Statiegeld moet</a:t>
            </a:r>
            <a:r>
              <a:rPr lang="nl-NL">
                <a:solidFill>
                  <a:srgbClr val="333333"/>
                </a:solidFill>
                <a:latin typeface="Helvetica Neue"/>
                <a:ea typeface="Helvetica Neue"/>
                <a:cs typeface="Helvetica Neue"/>
                <a:sym typeface="Helvetica Neue"/>
              </a:rPr>
              <a:t> en beantwoord de vraag. ‘Op dit moment lijken de overheid en het parlement echter schatplichtig te zijn aan de inspanningen van het bedrijfsleven.’ (alinea 4, regels 37-40)</a:t>
            </a:r>
            <a:endParaRPr/>
          </a:p>
          <a:p>
            <a:pPr marL="342900" lvl="0" indent="-342900" algn="l" rtl="0">
              <a:spcBef>
                <a:spcPts val="1000"/>
              </a:spcBef>
              <a:spcAft>
                <a:spcPts val="0"/>
              </a:spcAft>
              <a:buSzPts val="1440"/>
              <a:buChar char="►"/>
            </a:pPr>
            <a:r>
              <a:rPr lang="nl-NL">
                <a:solidFill>
                  <a:srgbClr val="333333"/>
                </a:solidFill>
                <a:latin typeface="Helvetica Neue"/>
                <a:ea typeface="Helvetica Neue"/>
                <a:cs typeface="Helvetica Neue"/>
                <a:sym typeface="Helvetica Neue"/>
              </a:rPr>
              <a:t>(</a:t>
            </a:r>
            <a:r>
              <a:rPr lang="nl-NL" i="1">
                <a:solidFill>
                  <a:srgbClr val="333333"/>
                </a:solidFill>
                <a:latin typeface="Helvetica Neue"/>
                <a:ea typeface="Helvetica Neue"/>
                <a:cs typeface="Helvetica Neue"/>
                <a:sym typeface="Helvetica Neue"/>
              </a:rPr>
              <a:t>1p</a:t>
            </a:r>
            <a:r>
              <a:rPr lang="nl-NL">
                <a:solidFill>
                  <a:srgbClr val="333333"/>
                </a:solidFill>
                <a:latin typeface="Helvetica Neue"/>
                <a:ea typeface="Helvetica Neue"/>
                <a:cs typeface="Helvetica Neue"/>
                <a:sym typeface="Helvetica Neue"/>
              </a:rPr>
              <a:t>) 	Citeer twee, </a:t>
            </a:r>
            <a:r>
              <a:rPr lang="nl-NL" i="1" u="sng">
                <a:solidFill>
                  <a:srgbClr val="333333"/>
                </a:solidFill>
                <a:latin typeface="Helvetica Neue"/>
                <a:ea typeface="Helvetica Neue"/>
                <a:cs typeface="Helvetica Neue"/>
                <a:sym typeface="Helvetica Neue"/>
              </a:rPr>
              <a:t>niet opeenvolgende</a:t>
            </a:r>
            <a:r>
              <a:rPr lang="nl-NL">
                <a:solidFill>
                  <a:srgbClr val="333333"/>
                </a:solidFill>
                <a:latin typeface="Helvetica Neue"/>
                <a:ea typeface="Helvetica Neue"/>
                <a:cs typeface="Helvetica Neue"/>
                <a:sym typeface="Helvetica Neue"/>
              </a:rPr>
              <a:t>, zinnen waaruit blijkt wat dit schatplichtig 		zijn inhoudt.</a:t>
            </a:r>
            <a:endParaRPr/>
          </a:p>
          <a:p>
            <a:pPr marL="0" lvl="0" indent="0" algn="l" rtl="0">
              <a:spcBef>
                <a:spcPts val="1000"/>
              </a:spcBef>
              <a:spcAft>
                <a:spcPts val="0"/>
              </a:spcAft>
              <a:buSzPts val="1440"/>
              <a:buNone/>
            </a:pPr>
            <a:endParaRPr>
              <a:latin typeface="Helvetica Neue"/>
              <a:ea typeface="Helvetica Neue"/>
              <a:cs typeface="Helvetica Neue"/>
              <a:sym typeface="Helvetica Neue"/>
            </a:endParaRPr>
          </a:p>
          <a:p>
            <a:pPr marL="0" lvl="0" indent="0" algn="l" rtl="0">
              <a:spcBef>
                <a:spcPts val="1000"/>
              </a:spcBef>
              <a:spcAft>
                <a:spcPts val="0"/>
              </a:spcAft>
              <a:buSzPts val="1440"/>
              <a:buNone/>
            </a:pPr>
            <a:r>
              <a:rPr lang="nl-NL">
                <a:latin typeface="Helvetica Neue"/>
                <a:ea typeface="Helvetica Neue"/>
                <a:cs typeface="Helvetica Neue"/>
                <a:sym typeface="Helvetica Neue"/>
              </a:rPr>
              <a:t>Tip:</a:t>
            </a:r>
            <a:endParaRPr/>
          </a:p>
          <a:p>
            <a:pPr marL="342900" lvl="0" indent="-342900" algn="l" rtl="0">
              <a:spcBef>
                <a:spcPts val="1000"/>
              </a:spcBef>
              <a:spcAft>
                <a:spcPts val="0"/>
              </a:spcAft>
              <a:buSzPts val="1440"/>
              <a:buFont typeface="Arial"/>
              <a:buChar char="•"/>
            </a:pPr>
            <a:r>
              <a:rPr lang="nl-NL">
                <a:latin typeface="Helvetica Neue"/>
                <a:ea typeface="Helvetica Neue"/>
                <a:cs typeface="Helvetica Neue"/>
                <a:sym typeface="Helvetica Neue"/>
              </a:rPr>
              <a:t>Kijk in de vraag hoeveel je moet citeren: een tekstfragment, een woord(groep) of een zin(snede).</a:t>
            </a:r>
            <a:endParaRPr/>
          </a:p>
          <a:p>
            <a:pPr marL="342900" lvl="0" indent="-342900" algn="l" rtl="0">
              <a:spcBef>
                <a:spcPts val="1000"/>
              </a:spcBef>
              <a:spcAft>
                <a:spcPts val="0"/>
              </a:spcAft>
              <a:buSzPts val="1440"/>
              <a:buFont typeface="Arial"/>
              <a:buChar char="•"/>
            </a:pPr>
            <a:r>
              <a:rPr lang="nl-NL">
                <a:latin typeface="Helvetica Neue"/>
                <a:ea typeface="Helvetica Neue"/>
                <a:cs typeface="Helvetica Neue"/>
                <a:sym typeface="Helvetica Neue"/>
              </a:rPr>
              <a:t>Lees de tekst globaal en zoek twee zinnen die een soort voorwaarde benoemen of een soort afspraak aangeven tussen de frisdrankenindustrie en de overheid.</a:t>
            </a:r>
            <a:endParaRPr/>
          </a:p>
          <a:p>
            <a:pPr marL="0" lvl="0" indent="0" algn="l" rtl="0">
              <a:spcBef>
                <a:spcPts val="1000"/>
              </a:spcBef>
              <a:spcAft>
                <a:spcPts val="0"/>
              </a:spcAft>
              <a:buSzPts val="1440"/>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5"/>
          <p:cNvSpPr txBox="1">
            <a:spLocks noGrp="1"/>
          </p:cNvSpPr>
          <p:nvPr>
            <p:ph type="title"/>
          </p:nvPr>
        </p:nvSpPr>
        <p:spPr>
          <a:xfrm>
            <a:off x="1154953" y="973668"/>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nl-NL"/>
              <a:t>Antwoord – opdracht 5</a:t>
            </a:r>
            <a:endParaRPr/>
          </a:p>
        </p:txBody>
      </p:sp>
      <p:sp>
        <p:nvSpPr>
          <p:cNvPr id="350" name="Google Shape;350;p35"/>
          <p:cNvSpPr txBox="1">
            <a:spLocks noGrp="1"/>
          </p:cNvSpPr>
          <p:nvPr>
            <p:ph type="body" idx="1"/>
          </p:nvPr>
        </p:nvSpPr>
        <p:spPr>
          <a:xfrm>
            <a:off x="1154955" y="2603500"/>
            <a:ext cx="8761412" cy="3416300"/>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SzPts val="1440"/>
              <a:buNone/>
            </a:pPr>
            <a:r>
              <a:rPr lang="nl-NL">
                <a:solidFill>
                  <a:srgbClr val="333333"/>
                </a:solidFill>
                <a:latin typeface="Helvetica Neue"/>
                <a:ea typeface="Helvetica Neue"/>
                <a:cs typeface="Helvetica Neue"/>
                <a:sym typeface="Helvetica Neue"/>
              </a:rPr>
              <a:t>Lees </a:t>
            </a:r>
            <a:r>
              <a:rPr lang="nl-NL" b="1" u="sng">
                <a:solidFill>
                  <a:schemeClr val="hlink"/>
                </a:solidFill>
                <a:latin typeface="Helvetica Neue"/>
                <a:ea typeface="Helvetica Neue"/>
                <a:cs typeface="Helvetica Neue"/>
                <a:sym typeface="Helvetica Neue"/>
                <a:hlinkClick r:id="rId3"/>
              </a:rPr>
              <a:t>tekst 3 </a:t>
            </a:r>
            <a:r>
              <a:rPr lang="nl-NL" b="1" i="1" u="sng">
                <a:solidFill>
                  <a:schemeClr val="hlink"/>
                </a:solidFill>
                <a:latin typeface="Helvetica Neue"/>
                <a:ea typeface="Helvetica Neue"/>
                <a:cs typeface="Helvetica Neue"/>
                <a:sym typeface="Helvetica Neue"/>
                <a:hlinkClick r:id="rId3"/>
              </a:rPr>
              <a:t>Statiegeld moet</a:t>
            </a:r>
            <a:r>
              <a:rPr lang="nl-NL">
                <a:solidFill>
                  <a:srgbClr val="333333"/>
                </a:solidFill>
                <a:latin typeface="Helvetica Neue"/>
                <a:ea typeface="Helvetica Neue"/>
                <a:cs typeface="Helvetica Neue"/>
                <a:sym typeface="Helvetica Neue"/>
              </a:rPr>
              <a:t> en beantwoord de vraag. ‘Op dit moment lijken de overheid en het parlement echter schatplichtig te zijn aan de inspanningen van het bedrijfsleven.’ (alinea 4, regels 37-40)</a:t>
            </a:r>
            <a:endParaRPr/>
          </a:p>
          <a:p>
            <a:pPr marL="342900" lvl="0" indent="-342900" algn="l" rtl="0">
              <a:spcBef>
                <a:spcPts val="1000"/>
              </a:spcBef>
              <a:spcAft>
                <a:spcPts val="0"/>
              </a:spcAft>
              <a:buSzPts val="1440"/>
              <a:buChar char="►"/>
            </a:pPr>
            <a:r>
              <a:rPr lang="nl-NL">
                <a:solidFill>
                  <a:srgbClr val="333333"/>
                </a:solidFill>
                <a:latin typeface="Helvetica Neue"/>
                <a:ea typeface="Helvetica Neue"/>
                <a:cs typeface="Helvetica Neue"/>
                <a:sym typeface="Helvetica Neue"/>
              </a:rPr>
              <a:t>(</a:t>
            </a:r>
            <a:r>
              <a:rPr lang="nl-NL" i="1">
                <a:solidFill>
                  <a:srgbClr val="333333"/>
                </a:solidFill>
                <a:latin typeface="Helvetica Neue"/>
                <a:ea typeface="Helvetica Neue"/>
                <a:cs typeface="Helvetica Neue"/>
                <a:sym typeface="Helvetica Neue"/>
              </a:rPr>
              <a:t>1p</a:t>
            </a:r>
            <a:r>
              <a:rPr lang="nl-NL">
                <a:solidFill>
                  <a:srgbClr val="333333"/>
                </a:solidFill>
                <a:latin typeface="Helvetica Neue"/>
                <a:ea typeface="Helvetica Neue"/>
                <a:cs typeface="Helvetica Neue"/>
                <a:sym typeface="Helvetica Neue"/>
              </a:rPr>
              <a:t>) 	Citeer </a:t>
            </a:r>
            <a:r>
              <a:rPr lang="nl-NL" b="1" i="1">
                <a:solidFill>
                  <a:srgbClr val="333333"/>
                </a:solidFill>
                <a:latin typeface="Helvetica Neue"/>
                <a:ea typeface="Helvetica Neue"/>
                <a:cs typeface="Helvetica Neue"/>
                <a:sym typeface="Helvetica Neue"/>
              </a:rPr>
              <a:t>twee, niet opeenvolgende</a:t>
            </a:r>
            <a:r>
              <a:rPr lang="nl-NL">
                <a:solidFill>
                  <a:srgbClr val="333333"/>
                </a:solidFill>
                <a:latin typeface="Helvetica Neue"/>
                <a:ea typeface="Helvetica Neue"/>
                <a:cs typeface="Helvetica Neue"/>
                <a:sym typeface="Helvetica Neue"/>
              </a:rPr>
              <a:t>, zinnen waaruit blijkt wat dit schatplichtig 		zijn inhoudt.</a:t>
            </a:r>
            <a:endParaRPr/>
          </a:p>
          <a:p>
            <a:pPr marL="0" lvl="0" indent="0" algn="l" rtl="0">
              <a:spcBef>
                <a:spcPts val="1000"/>
              </a:spcBef>
              <a:spcAft>
                <a:spcPts val="0"/>
              </a:spcAft>
              <a:buSzPts val="1440"/>
              <a:buNone/>
            </a:pPr>
            <a:endParaRPr>
              <a:solidFill>
                <a:srgbClr val="333333"/>
              </a:solidFill>
              <a:latin typeface="Helvetica Neue"/>
              <a:ea typeface="Helvetica Neue"/>
              <a:cs typeface="Helvetica Neue"/>
              <a:sym typeface="Helvetica Neue"/>
            </a:endParaRPr>
          </a:p>
          <a:p>
            <a:pPr marL="0" lvl="0" indent="0" algn="l" rtl="0">
              <a:spcBef>
                <a:spcPts val="1000"/>
              </a:spcBef>
              <a:spcAft>
                <a:spcPts val="0"/>
              </a:spcAft>
              <a:buSzPts val="1440"/>
              <a:buNone/>
            </a:pPr>
            <a:r>
              <a:rPr lang="nl-NL" i="1">
                <a:solidFill>
                  <a:srgbClr val="333333"/>
                </a:solidFill>
                <a:latin typeface="Helvetica Neue"/>
                <a:ea typeface="Helvetica Neue"/>
                <a:cs typeface="Helvetica Neue"/>
                <a:sym typeface="Helvetica Neue"/>
              </a:rPr>
              <a:t>Het juiste antwoord bevat:</a:t>
            </a:r>
            <a:endParaRPr>
              <a:solidFill>
                <a:srgbClr val="333333"/>
              </a:solidFill>
              <a:latin typeface="Helvetica Neue"/>
              <a:ea typeface="Helvetica Neue"/>
              <a:cs typeface="Helvetica Neue"/>
              <a:sym typeface="Helvetica Neue"/>
            </a:endParaRPr>
          </a:p>
          <a:p>
            <a:pPr marL="342900" lvl="0" indent="-342900" algn="l" rtl="0">
              <a:spcBef>
                <a:spcPts val="1000"/>
              </a:spcBef>
              <a:spcAft>
                <a:spcPts val="0"/>
              </a:spcAft>
              <a:buSzPts val="1440"/>
              <a:buChar char="►"/>
            </a:pPr>
            <a:r>
              <a:rPr lang="nl-NL">
                <a:solidFill>
                  <a:srgbClr val="333333"/>
                </a:solidFill>
                <a:latin typeface="Helvetica Neue"/>
                <a:ea typeface="Helvetica Neue"/>
                <a:cs typeface="Helvetica Neue"/>
                <a:sym typeface="Helvetica Neue"/>
              </a:rPr>
              <a:t>‘Als de supermarkten … van het statiegeld.’ (regels 20-25)</a:t>
            </a:r>
            <a:br>
              <a:rPr lang="nl-NL">
                <a:solidFill>
                  <a:srgbClr val="333333"/>
                </a:solidFill>
                <a:latin typeface="Helvetica Neue"/>
                <a:ea typeface="Helvetica Neue"/>
                <a:cs typeface="Helvetica Neue"/>
                <a:sym typeface="Helvetica Neue"/>
              </a:rPr>
            </a:br>
            <a:r>
              <a:rPr lang="nl-NL">
                <a:solidFill>
                  <a:srgbClr val="333333"/>
                </a:solidFill>
                <a:latin typeface="Helvetica Neue"/>
                <a:ea typeface="Helvetica Neue"/>
                <a:cs typeface="Helvetica Neue"/>
                <a:sym typeface="Helvetica Neue"/>
              </a:rPr>
              <a:t>‘In ruil voor … de Tweede Kamer.’ (alinea 4, regels 50-53) 1p</a:t>
            </a:r>
            <a:endParaRPr/>
          </a:p>
          <a:p>
            <a:pPr marL="0" lvl="0" indent="0" algn="l" rtl="0">
              <a:spcBef>
                <a:spcPts val="1000"/>
              </a:spcBef>
              <a:spcAft>
                <a:spcPts val="0"/>
              </a:spcAft>
              <a:buSzPts val="1440"/>
              <a:buNone/>
            </a:pPr>
            <a:r>
              <a:rPr lang="nl-NL" i="1">
                <a:solidFill>
                  <a:srgbClr val="333333"/>
                </a:solidFill>
                <a:latin typeface="Helvetica Neue"/>
                <a:ea typeface="Helvetica Neue"/>
                <a:cs typeface="Helvetica Neue"/>
                <a:sym typeface="Helvetica Neue"/>
              </a:rPr>
              <a:t>Let op correcte spelling.</a:t>
            </a:r>
            <a:endParaRPr>
              <a:solidFill>
                <a:srgbClr val="333333"/>
              </a:solidFill>
              <a:latin typeface="Helvetica Neue"/>
              <a:ea typeface="Helvetica Neue"/>
              <a:cs typeface="Helvetica Neue"/>
              <a:sym typeface="Helvetica Neue"/>
            </a:endParaRPr>
          </a:p>
          <a:p>
            <a:pPr marL="0" lvl="0" indent="0" algn="l" rtl="0">
              <a:spcBef>
                <a:spcPts val="1000"/>
              </a:spcBef>
              <a:spcAft>
                <a:spcPts val="0"/>
              </a:spcAft>
              <a:buSzPts val="1440"/>
              <a:buNone/>
            </a:pPr>
            <a:endParaRPr>
              <a:solidFill>
                <a:srgbClr val="333333"/>
              </a:solidFill>
              <a:latin typeface="Helvetica Neue"/>
              <a:ea typeface="Helvetica Neue"/>
              <a:cs typeface="Helvetica Neue"/>
              <a:sym typeface="Helvetica Neue"/>
            </a:endParaRPr>
          </a:p>
          <a:p>
            <a:pPr marL="0" lvl="0" indent="0" algn="l" rtl="0">
              <a:spcBef>
                <a:spcPts val="1000"/>
              </a:spcBef>
              <a:spcAft>
                <a:spcPts val="0"/>
              </a:spcAft>
              <a:buSzPts val="1440"/>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36"/>
          <p:cNvSpPr txBox="1">
            <a:spLocks noGrp="1"/>
          </p:cNvSpPr>
          <p:nvPr>
            <p:ph type="ctrTitle"/>
          </p:nvPr>
        </p:nvSpPr>
        <p:spPr>
          <a:xfrm>
            <a:off x="1154955" y="2099733"/>
            <a:ext cx="8825658" cy="267764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2"/>
              </a:buClr>
              <a:buSzPts val="5400"/>
              <a:buFont typeface="Century Gothic"/>
              <a:buNone/>
            </a:pPr>
            <a:r>
              <a:rPr lang="nl-NL"/>
              <a:t>Uitleggen/eigen woorden </a:t>
            </a:r>
            <a:endParaRPr/>
          </a:p>
        </p:txBody>
      </p:sp>
      <p:sp>
        <p:nvSpPr>
          <p:cNvPr id="356" name="Google Shape;356;p36"/>
          <p:cNvSpPr txBox="1">
            <a:spLocks noGrp="1"/>
          </p:cNvSpPr>
          <p:nvPr>
            <p:ph type="subTitle" idx="1"/>
          </p:nvPr>
        </p:nvSpPr>
        <p:spPr>
          <a:xfrm>
            <a:off x="1154955" y="4777380"/>
            <a:ext cx="8825658" cy="86142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440"/>
              <a:buNone/>
            </a:pPr>
            <a:r>
              <a:rPr lang="nl-NL"/>
              <a:t>IETS UITLEGGEN / IETS MET EIGEN WOORDEN ZEGGEN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37"/>
          <p:cNvSpPr txBox="1">
            <a:spLocks noGrp="1"/>
          </p:cNvSpPr>
          <p:nvPr>
            <p:ph type="title"/>
          </p:nvPr>
        </p:nvSpPr>
        <p:spPr>
          <a:xfrm>
            <a:off x="1154953" y="973668"/>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nl-NL"/>
              <a:t>‘Leg uit’-vragen: </a:t>
            </a:r>
            <a:br>
              <a:rPr lang="nl-NL"/>
            </a:br>
            <a:r>
              <a:rPr lang="nl-NL"/>
              <a:t>uitleggen, toelichten, eenvoudig weergeven, vraag formuleren…</a:t>
            </a:r>
            <a:endParaRPr/>
          </a:p>
        </p:txBody>
      </p:sp>
      <p:sp>
        <p:nvSpPr>
          <p:cNvPr id="362" name="Google Shape;362;p37"/>
          <p:cNvSpPr txBox="1">
            <a:spLocks noGrp="1"/>
          </p:cNvSpPr>
          <p:nvPr>
            <p:ph type="body" idx="1"/>
          </p:nvPr>
        </p:nvSpPr>
        <p:spPr>
          <a:xfrm>
            <a:off x="1154955" y="2603500"/>
            <a:ext cx="8761412" cy="34163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440"/>
              <a:buChar char="►"/>
            </a:pPr>
            <a:r>
              <a:rPr lang="nl-NL">
                <a:solidFill>
                  <a:srgbClr val="333333"/>
                </a:solidFill>
                <a:latin typeface="Helvetica Neue"/>
                <a:ea typeface="Helvetica Neue"/>
                <a:cs typeface="Helvetica Neue"/>
                <a:sym typeface="Helvetica Neue"/>
              </a:rPr>
              <a:t>Bij ‘leg uit’-vragen moet je een stukje tekst </a:t>
            </a:r>
            <a:r>
              <a:rPr lang="nl-NL" b="1">
                <a:solidFill>
                  <a:srgbClr val="333333"/>
                </a:solidFill>
                <a:latin typeface="Helvetica Neue"/>
                <a:ea typeface="Helvetica Neue"/>
                <a:cs typeface="Helvetica Neue"/>
                <a:sym typeface="Helvetica Neue"/>
              </a:rPr>
              <a:t>uitleggen</a:t>
            </a:r>
            <a:r>
              <a:rPr lang="nl-NL">
                <a:solidFill>
                  <a:srgbClr val="333333"/>
                </a:solidFill>
                <a:latin typeface="Helvetica Neue"/>
                <a:ea typeface="Helvetica Neue"/>
                <a:cs typeface="Helvetica Neue"/>
                <a:sym typeface="Helvetica Neue"/>
              </a:rPr>
              <a:t>, een genoemd begrip toelichten, een verklaring die de schrijver geeft, in eenvoudiger taal weergeven of een vraag formuleren. </a:t>
            </a:r>
            <a:endParaRPr>
              <a:solidFill>
                <a:srgbClr val="333333"/>
              </a:solidFill>
              <a:latin typeface="Helvetica Neue"/>
              <a:ea typeface="Helvetica Neue"/>
              <a:cs typeface="Helvetica Neue"/>
              <a:sym typeface="Helvetica Neue"/>
            </a:endParaRPr>
          </a:p>
          <a:p>
            <a:pPr marL="342900" lvl="0" indent="-342900" algn="l" rtl="0">
              <a:spcBef>
                <a:spcPts val="1000"/>
              </a:spcBef>
              <a:spcAft>
                <a:spcPts val="0"/>
              </a:spcAft>
              <a:buSzPts val="1440"/>
              <a:buChar char="►"/>
            </a:pPr>
            <a:r>
              <a:rPr lang="nl-NL">
                <a:solidFill>
                  <a:srgbClr val="333333"/>
                </a:solidFill>
                <a:latin typeface="Helvetica Neue"/>
                <a:ea typeface="Helvetica Neue"/>
                <a:cs typeface="Helvetica Neue"/>
                <a:sym typeface="Helvetica Neue"/>
              </a:rPr>
              <a:t>Soms staat bij zo’n vraag expliciet vermeld dat je iets met </a:t>
            </a:r>
            <a:r>
              <a:rPr lang="nl-NL" i="1">
                <a:solidFill>
                  <a:srgbClr val="333333"/>
                </a:solidFill>
                <a:latin typeface="Helvetica Neue"/>
                <a:ea typeface="Helvetica Neue"/>
                <a:cs typeface="Helvetica Neue"/>
                <a:sym typeface="Helvetica Neue"/>
              </a:rPr>
              <a:t>eigen woorden</a:t>
            </a:r>
            <a:r>
              <a:rPr lang="nl-NL">
                <a:solidFill>
                  <a:srgbClr val="333333"/>
                </a:solidFill>
                <a:latin typeface="Helvetica Neue"/>
                <a:ea typeface="Helvetica Neue"/>
                <a:cs typeface="Helvetica Neue"/>
                <a:sym typeface="Helvetica Neue"/>
              </a:rPr>
              <a:t> moet zeggen. Blijf in dat geval bij de formulering van je antwoord wel dicht bij de tekst, maar neem die niet letterlijk over: voeg aan je antwoord in ieder geval enkele eigen woorden toe.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0"/>
          <p:cNvSpPr txBox="1">
            <a:spLocks noGrp="1"/>
          </p:cNvSpPr>
          <p:nvPr>
            <p:ph type="title"/>
          </p:nvPr>
        </p:nvSpPr>
        <p:spPr>
          <a:xfrm>
            <a:off x="1154953" y="973668"/>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nl-NL"/>
              <a:t>Teksten analyseren en interpreteren</a:t>
            </a:r>
            <a:endParaRPr/>
          </a:p>
        </p:txBody>
      </p:sp>
      <p:sp>
        <p:nvSpPr>
          <p:cNvPr id="261" name="Google Shape;261;p20"/>
          <p:cNvSpPr txBox="1">
            <a:spLocks noGrp="1"/>
          </p:cNvSpPr>
          <p:nvPr>
            <p:ph type="body" idx="1"/>
          </p:nvPr>
        </p:nvSpPr>
        <p:spPr>
          <a:xfrm>
            <a:off x="1154955" y="2603500"/>
            <a:ext cx="8761412" cy="34163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440"/>
              <a:buChar char="►"/>
            </a:pPr>
            <a:r>
              <a:rPr lang="nl-NL"/>
              <a:t>Het begrip analyseren betreft het herkennen van de opbouw (de structuur) van de tekst. </a:t>
            </a:r>
            <a:endParaRPr/>
          </a:p>
          <a:p>
            <a:pPr marL="342900" lvl="0" indent="-342900" algn="l" rtl="0">
              <a:spcBef>
                <a:spcPts val="1000"/>
              </a:spcBef>
              <a:spcAft>
                <a:spcPts val="0"/>
              </a:spcAft>
              <a:buSzPts val="1440"/>
              <a:buChar char="►"/>
            </a:pPr>
            <a:r>
              <a:rPr lang="nl-NL"/>
              <a:t>Interpreteren houdt in dat je de betekenis van de tekst vaststelt. </a:t>
            </a:r>
            <a:endParaRPr/>
          </a:p>
          <a:p>
            <a:pPr marL="342900" lvl="0" indent="-342900" algn="l" rtl="0">
              <a:spcBef>
                <a:spcPts val="1000"/>
              </a:spcBef>
              <a:spcAft>
                <a:spcPts val="0"/>
              </a:spcAft>
              <a:buSzPts val="1440"/>
              <a:buChar char="►"/>
            </a:pPr>
            <a:r>
              <a:rPr lang="nl-NL"/>
              <a:t>De vragen over analyseren en interpreteren kunnen betrekking hebben op een </a:t>
            </a:r>
            <a:r>
              <a:rPr lang="nl-NL" b="1" i="1"/>
              <a:t>klein deel </a:t>
            </a:r>
            <a:r>
              <a:rPr lang="nl-NL"/>
              <a:t>van de tekst (een of meer woorden, een zin, een alinea), op een </a:t>
            </a:r>
            <a:r>
              <a:rPr lang="nl-NL" b="1" i="1"/>
              <a:t>grotere teksteenheid</a:t>
            </a:r>
            <a:r>
              <a:rPr lang="nl-NL"/>
              <a:t>, bijvoorbeeld een deelonderwerp, of op </a:t>
            </a:r>
            <a:r>
              <a:rPr lang="nl-NL" b="1" i="1"/>
              <a:t>de hele tekst</a:t>
            </a:r>
            <a:r>
              <a:rPr lang="nl-NL"/>
              <a: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38"/>
          <p:cNvSpPr txBox="1">
            <a:spLocks noGrp="1"/>
          </p:cNvSpPr>
          <p:nvPr>
            <p:ph type="body" idx="1"/>
          </p:nvPr>
        </p:nvSpPr>
        <p:spPr>
          <a:xfrm>
            <a:off x="1154955" y="2415821"/>
            <a:ext cx="8761412" cy="3872089"/>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440"/>
              <a:buChar char="►"/>
            </a:pPr>
            <a:r>
              <a:rPr lang="nl-NL">
                <a:solidFill>
                  <a:srgbClr val="333333"/>
                </a:solidFill>
                <a:latin typeface="Helvetica Neue"/>
                <a:ea typeface="Helvetica Neue"/>
                <a:cs typeface="Helvetica Neue"/>
                <a:sym typeface="Helvetica Neue"/>
              </a:rPr>
              <a:t>Bij ‘</a:t>
            </a:r>
            <a:r>
              <a:rPr lang="nl-NL" b="1" i="1">
                <a:solidFill>
                  <a:srgbClr val="333333"/>
                </a:solidFill>
                <a:latin typeface="Helvetica Neue"/>
                <a:ea typeface="Helvetica Neue"/>
                <a:cs typeface="Helvetica Neue"/>
                <a:sym typeface="Helvetica Neue"/>
              </a:rPr>
              <a:t>leg uit</a:t>
            </a:r>
            <a:r>
              <a:rPr lang="nl-NL">
                <a:solidFill>
                  <a:srgbClr val="333333"/>
                </a:solidFill>
                <a:latin typeface="Helvetica Neue"/>
                <a:ea typeface="Helvetica Neue"/>
                <a:cs typeface="Helvetica Neue"/>
                <a:sym typeface="Helvetica Neue"/>
              </a:rPr>
              <a:t>’- en ‘</a:t>
            </a:r>
            <a:r>
              <a:rPr lang="nl-NL" b="1" i="1">
                <a:solidFill>
                  <a:srgbClr val="333333"/>
                </a:solidFill>
                <a:latin typeface="Helvetica Neue"/>
                <a:ea typeface="Helvetica Neue"/>
                <a:cs typeface="Helvetica Neue"/>
                <a:sym typeface="Helvetica Neue"/>
              </a:rPr>
              <a:t>met eigen woorden</a:t>
            </a:r>
            <a:r>
              <a:rPr lang="nl-NL">
                <a:solidFill>
                  <a:srgbClr val="333333"/>
                </a:solidFill>
                <a:latin typeface="Helvetica Neue"/>
                <a:ea typeface="Helvetica Neue"/>
                <a:cs typeface="Helvetica Neue"/>
                <a:sym typeface="Helvetica Neue"/>
              </a:rPr>
              <a:t>’-vragen staat vaak de volgende zin: </a:t>
            </a:r>
            <a:endParaRPr>
              <a:solidFill>
                <a:srgbClr val="333333"/>
              </a:solidFill>
              <a:latin typeface="Helvetica Neue"/>
              <a:ea typeface="Helvetica Neue"/>
              <a:cs typeface="Helvetica Neue"/>
              <a:sym typeface="Helvetica Neue"/>
            </a:endParaRPr>
          </a:p>
          <a:p>
            <a:pPr marL="0" lvl="0" indent="0" algn="l" rtl="0">
              <a:spcBef>
                <a:spcPts val="1000"/>
              </a:spcBef>
              <a:spcAft>
                <a:spcPts val="0"/>
              </a:spcAft>
              <a:buSzPts val="1440"/>
              <a:buNone/>
            </a:pPr>
            <a:r>
              <a:rPr lang="nl-NL" i="1">
                <a:solidFill>
                  <a:srgbClr val="333333"/>
                </a:solidFill>
                <a:latin typeface="Helvetica Neue"/>
                <a:ea typeface="Helvetica Neue"/>
                <a:cs typeface="Helvetica Neue"/>
                <a:sym typeface="Helvetica Neue"/>
              </a:rPr>
              <a:t>	</a:t>
            </a:r>
            <a:endParaRPr/>
          </a:p>
          <a:p>
            <a:pPr marL="0" lvl="0" indent="0" algn="l" rtl="0">
              <a:spcBef>
                <a:spcPts val="1000"/>
              </a:spcBef>
              <a:spcAft>
                <a:spcPts val="0"/>
              </a:spcAft>
              <a:buSzPts val="1440"/>
              <a:buNone/>
            </a:pPr>
            <a:r>
              <a:rPr lang="nl-NL" i="1">
                <a:solidFill>
                  <a:srgbClr val="333333"/>
                </a:solidFill>
                <a:latin typeface="Helvetica Neue"/>
                <a:ea typeface="Helvetica Neue"/>
                <a:cs typeface="Helvetica Neue"/>
                <a:sym typeface="Helvetica Neue"/>
              </a:rPr>
              <a:t>	Geef antwoord in een of meer volledige zinnen en gebruik voor je antwoord niet 	meer dan xx woorden</a:t>
            </a:r>
            <a:r>
              <a:rPr lang="nl-NL">
                <a:solidFill>
                  <a:srgbClr val="333333"/>
                </a:solidFill>
                <a:latin typeface="Helvetica Neue"/>
                <a:ea typeface="Helvetica Neue"/>
                <a:cs typeface="Helvetica Neue"/>
                <a:sym typeface="Helvetica Neue"/>
              </a:rPr>
              <a:t>. </a:t>
            </a:r>
            <a:endParaRPr>
              <a:solidFill>
                <a:srgbClr val="333333"/>
              </a:solidFill>
              <a:latin typeface="Helvetica Neue"/>
              <a:ea typeface="Helvetica Neue"/>
              <a:cs typeface="Helvetica Neue"/>
              <a:sym typeface="Helvetica Neue"/>
            </a:endParaRPr>
          </a:p>
          <a:p>
            <a:pPr marL="0" lvl="0" indent="0" algn="l" rtl="0">
              <a:spcBef>
                <a:spcPts val="1000"/>
              </a:spcBef>
              <a:spcAft>
                <a:spcPts val="0"/>
              </a:spcAft>
              <a:buSzPts val="1440"/>
              <a:buNone/>
            </a:pPr>
            <a:endParaRPr>
              <a:solidFill>
                <a:srgbClr val="333333"/>
              </a:solidFill>
              <a:latin typeface="Helvetica Neue"/>
              <a:ea typeface="Helvetica Neue"/>
              <a:cs typeface="Helvetica Neue"/>
              <a:sym typeface="Helvetica Neue"/>
            </a:endParaRPr>
          </a:p>
          <a:p>
            <a:pPr marL="342900" lvl="0" indent="-342900" algn="l" rtl="0">
              <a:spcBef>
                <a:spcPts val="1000"/>
              </a:spcBef>
              <a:spcAft>
                <a:spcPts val="0"/>
              </a:spcAft>
              <a:buSzPts val="1440"/>
              <a:buChar char="►"/>
            </a:pPr>
            <a:r>
              <a:rPr lang="nl-NL">
                <a:solidFill>
                  <a:srgbClr val="333333"/>
                </a:solidFill>
                <a:latin typeface="Helvetica Neue"/>
                <a:ea typeface="Helvetica Neue"/>
                <a:cs typeface="Helvetica Neue"/>
                <a:sym typeface="Helvetica Neue"/>
              </a:rPr>
              <a:t>Je moet dan </a:t>
            </a:r>
            <a:r>
              <a:rPr lang="nl-NL" b="1" i="1">
                <a:solidFill>
                  <a:srgbClr val="333333"/>
                </a:solidFill>
                <a:latin typeface="Helvetica Neue"/>
                <a:ea typeface="Helvetica Neue"/>
                <a:cs typeface="Helvetica Neue"/>
                <a:sym typeface="Helvetica Neue"/>
              </a:rPr>
              <a:t>een correcte zin formuleren (probeer)</a:t>
            </a:r>
            <a:endParaRPr/>
          </a:p>
          <a:p>
            <a:pPr marL="342900" lvl="0" indent="-342900" algn="l" rtl="0">
              <a:spcBef>
                <a:spcPts val="1000"/>
              </a:spcBef>
              <a:spcAft>
                <a:spcPts val="0"/>
              </a:spcAft>
              <a:buSzPts val="1440"/>
              <a:buChar char="►"/>
            </a:pPr>
            <a:r>
              <a:rPr lang="nl-NL">
                <a:solidFill>
                  <a:srgbClr val="333333"/>
                </a:solidFill>
                <a:latin typeface="Helvetica Neue"/>
                <a:ea typeface="Helvetica Neue"/>
                <a:cs typeface="Helvetica Neue"/>
                <a:sym typeface="Helvetica Neue"/>
              </a:rPr>
              <a:t>Ook is aangegeven </a:t>
            </a:r>
            <a:r>
              <a:rPr lang="nl-NL" b="1" i="1">
                <a:solidFill>
                  <a:srgbClr val="333333"/>
                </a:solidFill>
                <a:latin typeface="Helvetica Neue"/>
                <a:ea typeface="Helvetica Neue"/>
                <a:cs typeface="Helvetica Neue"/>
                <a:sym typeface="Helvetica Neue"/>
              </a:rPr>
              <a:t>hoeveel woorden (!) </a:t>
            </a:r>
            <a:r>
              <a:rPr lang="nl-NL">
                <a:solidFill>
                  <a:srgbClr val="333333"/>
                </a:solidFill>
                <a:latin typeface="Helvetica Neue"/>
                <a:ea typeface="Helvetica Neue"/>
                <a:cs typeface="Helvetica Neue"/>
                <a:sym typeface="Helvetica Neue"/>
              </a:rPr>
              <a:t>je mag gebruiken. Als je dat aantal overschrijdt, mag je docent de woorden die je te veel gebruikte, niet beoordelen. Staat het goede antwoord (deels) na het toegestane aantal woorden, dan krijg je geen of minder punten.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39"/>
          <p:cNvSpPr txBox="1">
            <a:spLocks noGrp="1"/>
          </p:cNvSpPr>
          <p:nvPr>
            <p:ph type="title"/>
          </p:nvPr>
        </p:nvSpPr>
        <p:spPr>
          <a:xfrm>
            <a:off x="1154953" y="973668"/>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endParaRPr/>
          </a:p>
        </p:txBody>
      </p:sp>
      <p:sp>
        <p:nvSpPr>
          <p:cNvPr id="373" name="Google Shape;373;p39"/>
          <p:cNvSpPr txBox="1">
            <a:spLocks noGrp="1"/>
          </p:cNvSpPr>
          <p:nvPr>
            <p:ph type="body" idx="1"/>
          </p:nvPr>
        </p:nvSpPr>
        <p:spPr>
          <a:xfrm>
            <a:off x="1154955" y="2603500"/>
            <a:ext cx="8761412" cy="34163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440"/>
              <a:buChar char="►"/>
            </a:pPr>
            <a:r>
              <a:rPr lang="nl-NL">
                <a:solidFill>
                  <a:srgbClr val="333333"/>
                </a:solidFill>
                <a:latin typeface="Helvetica Neue"/>
                <a:ea typeface="Helvetica Neue"/>
                <a:cs typeface="Helvetica Neue"/>
                <a:sym typeface="Helvetica Neue"/>
              </a:rPr>
              <a:t>Als bij een ‘leg uit’-vraag twee punten te verdienen zijn, betekent dat meestal dat het antwoord uit twee onderdelen bestaat. Dat kan je houvast bieden bij de beantwoording van de vraag. </a:t>
            </a:r>
            <a:endParaRPr>
              <a:solidFill>
                <a:srgbClr val="333333"/>
              </a:solidFill>
              <a:latin typeface="Helvetica Neue"/>
              <a:ea typeface="Helvetica Neue"/>
              <a:cs typeface="Helvetica Neue"/>
              <a:sym typeface="Helvetica Neue"/>
            </a:endParaRPr>
          </a:p>
          <a:p>
            <a:pPr marL="342900" lvl="0" indent="-342900" algn="l" rtl="0">
              <a:spcBef>
                <a:spcPts val="1000"/>
              </a:spcBef>
              <a:spcAft>
                <a:spcPts val="0"/>
              </a:spcAft>
              <a:buSzPts val="1440"/>
              <a:buChar char="►"/>
            </a:pPr>
            <a:r>
              <a:rPr lang="nl-NL">
                <a:solidFill>
                  <a:srgbClr val="333333"/>
                </a:solidFill>
                <a:latin typeface="Helvetica Neue"/>
                <a:ea typeface="Helvetica Neue"/>
                <a:cs typeface="Helvetica Neue"/>
                <a:sym typeface="Helvetica Neue"/>
              </a:rPr>
              <a:t>Hierna is dat bijvoorbeeld het geval bij opdracht 6 onderdeel 2 en bij opdracht 7.</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40"/>
          <p:cNvSpPr txBox="1">
            <a:spLocks noGrp="1"/>
          </p:cNvSpPr>
          <p:nvPr>
            <p:ph type="title"/>
          </p:nvPr>
        </p:nvSpPr>
        <p:spPr>
          <a:xfrm>
            <a:off x="1154953" y="973668"/>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nl-NL"/>
              <a:t>Opdracht 6</a:t>
            </a:r>
            <a:endParaRPr/>
          </a:p>
        </p:txBody>
      </p:sp>
      <p:sp>
        <p:nvSpPr>
          <p:cNvPr id="379" name="Google Shape;379;p40"/>
          <p:cNvSpPr txBox="1">
            <a:spLocks noGrp="1"/>
          </p:cNvSpPr>
          <p:nvPr>
            <p:ph type="body" idx="1"/>
          </p:nvPr>
        </p:nvSpPr>
        <p:spPr>
          <a:xfrm>
            <a:off x="1154955" y="2415821"/>
            <a:ext cx="8761412" cy="4278490"/>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spcBef>
                <a:spcPts val="0"/>
              </a:spcBef>
              <a:spcAft>
                <a:spcPts val="0"/>
              </a:spcAft>
              <a:buSzPct val="79999"/>
              <a:buNone/>
            </a:pPr>
            <a:r>
              <a:rPr lang="nl-NL">
                <a:solidFill>
                  <a:srgbClr val="333333"/>
                </a:solidFill>
                <a:latin typeface="Helvetica Neue"/>
                <a:ea typeface="Helvetica Neue"/>
                <a:cs typeface="Helvetica Neue"/>
                <a:sym typeface="Helvetica Neue"/>
              </a:rPr>
              <a:t>Lees tekst 2 </a:t>
            </a:r>
            <a:r>
              <a:rPr lang="nl-NL" b="1" i="1" u="sng">
                <a:solidFill>
                  <a:schemeClr val="hlink"/>
                </a:solidFill>
                <a:latin typeface="Helvetica Neue"/>
                <a:ea typeface="Helvetica Neue"/>
                <a:cs typeface="Helvetica Neue"/>
                <a:sym typeface="Helvetica Neue"/>
                <a:hlinkClick r:id="rId3"/>
              </a:rPr>
              <a:t>Tegen het dierensentiment</a:t>
            </a:r>
            <a:r>
              <a:rPr lang="nl-NL">
                <a:solidFill>
                  <a:srgbClr val="333333"/>
                </a:solidFill>
                <a:latin typeface="Helvetica Neue"/>
                <a:ea typeface="Helvetica Neue"/>
                <a:cs typeface="Helvetica Neue"/>
                <a:sym typeface="Helvetica Neue"/>
              </a:rPr>
              <a:t> op en beantwoord de vraag. </a:t>
            </a:r>
            <a:endParaRPr>
              <a:solidFill>
                <a:srgbClr val="333333"/>
              </a:solidFill>
              <a:latin typeface="Helvetica Neue"/>
              <a:ea typeface="Helvetica Neue"/>
              <a:cs typeface="Helvetica Neue"/>
              <a:sym typeface="Helvetica Neue"/>
            </a:endParaRPr>
          </a:p>
          <a:p>
            <a:pPr marL="0" lvl="0" indent="0" algn="l" rtl="0">
              <a:spcBef>
                <a:spcPts val="1000"/>
              </a:spcBef>
              <a:spcAft>
                <a:spcPts val="0"/>
              </a:spcAft>
              <a:buSzPct val="79999"/>
              <a:buNone/>
            </a:pPr>
            <a:r>
              <a:rPr lang="nl-NL">
                <a:solidFill>
                  <a:srgbClr val="333333"/>
                </a:solidFill>
                <a:latin typeface="Helvetica Neue"/>
                <a:ea typeface="Helvetica Neue"/>
                <a:cs typeface="Helvetica Neue"/>
                <a:sym typeface="Helvetica Neue"/>
              </a:rPr>
              <a:t>‘Volgens dit nieuwe dogma is de grens tussen de soorten vaag en hooguit gradueel, dus mogen wij ons vooral niks verbeelden.’ (alinea 8, regels 99-103)</a:t>
            </a:r>
            <a:endParaRPr/>
          </a:p>
          <a:p>
            <a:pPr marL="0" lvl="0" indent="0" algn="l" rtl="0">
              <a:spcBef>
                <a:spcPts val="1000"/>
              </a:spcBef>
              <a:spcAft>
                <a:spcPts val="0"/>
              </a:spcAft>
              <a:buSzPct val="79999"/>
              <a:buNone/>
            </a:pPr>
            <a:endParaRPr>
              <a:solidFill>
                <a:srgbClr val="333333"/>
              </a:solidFill>
              <a:latin typeface="Helvetica Neue"/>
              <a:ea typeface="Helvetica Neue"/>
              <a:cs typeface="Helvetica Neue"/>
              <a:sym typeface="Helvetica Neue"/>
            </a:endParaRPr>
          </a:p>
          <a:p>
            <a:pPr marL="0" lvl="0" indent="0" algn="l" rtl="0">
              <a:spcBef>
                <a:spcPts val="1000"/>
              </a:spcBef>
              <a:spcAft>
                <a:spcPts val="0"/>
              </a:spcAft>
              <a:buSzPct val="79999"/>
              <a:buNone/>
            </a:pPr>
            <a:r>
              <a:rPr lang="nl-NL">
                <a:solidFill>
                  <a:srgbClr val="333333"/>
                </a:solidFill>
                <a:latin typeface="Helvetica Neue"/>
                <a:ea typeface="Helvetica Neue"/>
                <a:cs typeface="Helvetica Neue"/>
                <a:sym typeface="Helvetica Neue"/>
              </a:rPr>
              <a:t>(</a:t>
            </a:r>
            <a:r>
              <a:rPr lang="nl-NL" i="1">
                <a:solidFill>
                  <a:srgbClr val="333333"/>
                </a:solidFill>
                <a:latin typeface="Helvetica Neue"/>
                <a:ea typeface="Helvetica Neue"/>
                <a:cs typeface="Helvetica Neue"/>
                <a:sym typeface="Helvetica Neue"/>
              </a:rPr>
              <a:t>1p</a:t>
            </a:r>
            <a:r>
              <a:rPr lang="nl-NL">
                <a:solidFill>
                  <a:srgbClr val="333333"/>
                </a:solidFill>
                <a:latin typeface="Helvetica Neue"/>
                <a:ea typeface="Helvetica Neue"/>
                <a:cs typeface="Helvetica Neue"/>
                <a:sym typeface="Helvetica Neue"/>
              </a:rPr>
              <a:t>) 	Leg in eigen woorden uit wat met dit nieuwe dogma bedoeld wordt. Geef 		antwoord in een of meer volledige zinnen en gebruik voor je antwoord niet 		meer dan 20 woorden.</a:t>
            </a:r>
            <a:endParaRPr/>
          </a:p>
          <a:p>
            <a:pPr marL="342900" lvl="0" indent="-258318" algn="l" rtl="0">
              <a:spcBef>
                <a:spcPts val="1000"/>
              </a:spcBef>
              <a:spcAft>
                <a:spcPts val="0"/>
              </a:spcAft>
              <a:buSzPct val="79999"/>
              <a:buNone/>
            </a:pPr>
            <a:endParaRPr>
              <a:solidFill>
                <a:srgbClr val="333333"/>
              </a:solidFill>
              <a:latin typeface="Helvetica Neue"/>
              <a:ea typeface="Helvetica Neue"/>
              <a:cs typeface="Helvetica Neue"/>
              <a:sym typeface="Helvetica Neue"/>
            </a:endParaRPr>
          </a:p>
          <a:p>
            <a:pPr marL="0" lvl="0" indent="0" algn="l" rtl="0">
              <a:spcBef>
                <a:spcPts val="1000"/>
              </a:spcBef>
              <a:spcAft>
                <a:spcPts val="0"/>
              </a:spcAft>
              <a:buSzPct val="79999"/>
              <a:buNone/>
            </a:pPr>
            <a:r>
              <a:rPr lang="nl-NL">
                <a:latin typeface="Helvetica Neue"/>
                <a:ea typeface="Helvetica Neue"/>
                <a:cs typeface="Helvetica Neue"/>
                <a:sym typeface="Helvetica Neue"/>
              </a:rPr>
              <a:t>Tip:</a:t>
            </a:r>
            <a:endParaRPr/>
          </a:p>
          <a:p>
            <a:pPr marL="342900" lvl="0" indent="-342900" algn="l" rtl="0">
              <a:spcBef>
                <a:spcPts val="1000"/>
              </a:spcBef>
              <a:spcAft>
                <a:spcPts val="0"/>
              </a:spcAft>
              <a:buSzPct val="79999"/>
              <a:buFont typeface="Arial"/>
              <a:buChar char="•"/>
            </a:pPr>
            <a:r>
              <a:rPr lang="nl-NL">
                <a:latin typeface="Helvetica Neue"/>
                <a:ea typeface="Helvetica Neue"/>
                <a:cs typeface="Helvetica Neue"/>
                <a:sym typeface="Helvetica Neue"/>
              </a:rPr>
              <a:t>Een ‘dogma’ is een opvatting of overtuiging. Er wordt gesproken over ‘</a:t>
            </a:r>
            <a:r>
              <a:rPr lang="nl-NL" b="1" i="1">
                <a:latin typeface="Helvetica Neue"/>
                <a:ea typeface="Helvetica Neue"/>
                <a:cs typeface="Helvetica Neue"/>
                <a:sym typeface="Helvetica Neue"/>
              </a:rPr>
              <a:t>dit</a:t>
            </a:r>
            <a:r>
              <a:rPr lang="nl-NL">
                <a:latin typeface="Helvetica Neue"/>
                <a:ea typeface="Helvetica Neue"/>
                <a:cs typeface="Helvetica Neue"/>
                <a:sym typeface="Helvetica Neue"/>
              </a:rPr>
              <a:t>’ nieuwe dogma. In de zin ervoor wordt uitgelegd wat er met  ‘dit dogma’ bedoeld wordt.</a:t>
            </a:r>
            <a:endParaRPr/>
          </a:p>
          <a:p>
            <a:pPr marL="342900" lvl="0" indent="-342900" algn="l" rtl="0">
              <a:spcBef>
                <a:spcPts val="1000"/>
              </a:spcBef>
              <a:spcAft>
                <a:spcPts val="0"/>
              </a:spcAft>
              <a:buSzPct val="79999"/>
              <a:buFont typeface="Arial"/>
              <a:buChar char="•"/>
            </a:pPr>
            <a:r>
              <a:rPr lang="nl-NL">
                <a:latin typeface="Helvetica Neue"/>
                <a:ea typeface="Helvetica Neue"/>
                <a:cs typeface="Helvetica Neue"/>
                <a:sym typeface="Helvetica Neue"/>
              </a:rPr>
              <a:t>Let op: je moet je antwoord uitleggen in eigen woorden, citeren mag dus niet.</a:t>
            </a:r>
            <a:endParaRPr/>
          </a:p>
          <a:p>
            <a:pPr marL="342900" lvl="0" indent="-342900" algn="l" rtl="0">
              <a:spcBef>
                <a:spcPts val="1000"/>
              </a:spcBef>
              <a:spcAft>
                <a:spcPts val="0"/>
              </a:spcAft>
              <a:buSzPct val="79999"/>
              <a:buFont typeface="Arial"/>
              <a:buChar char="•"/>
            </a:pPr>
            <a:r>
              <a:rPr lang="nl-NL">
                <a:latin typeface="Helvetica Neue"/>
                <a:ea typeface="Helvetica Neue"/>
                <a:cs typeface="Helvetica Neue"/>
                <a:sym typeface="Helvetica Neue"/>
              </a:rPr>
              <a:t>Hoe wordt er gedacht over de mens ten opzichte van een dier? Vul het antwoord op deze vraag in. Let op: gebruik niet meer dan twintig woorden. </a:t>
            </a:r>
            <a:endParaRPr>
              <a:latin typeface="Helvetica Neue"/>
              <a:ea typeface="Helvetica Neue"/>
              <a:cs typeface="Helvetica Neue"/>
              <a:sym typeface="Helvetica Neue"/>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1"/>
          <p:cNvSpPr txBox="1">
            <a:spLocks noGrp="1"/>
          </p:cNvSpPr>
          <p:nvPr>
            <p:ph type="title"/>
          </p:nvPr>
        </p:nvSpPr>
        <p:spPr>
          <a:xfrm>
            <a:off x="1154953" y="973668"/>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nl-NL"/>
              <a:t>Antwoord - opdracht 6</a:t>
            </a:r>
            <a:endParaRPr/>
          </a:p>
        </p:txBody>
      </p:sp>
      <p:sp>
        <p:nvSpPr>
          <p:cNvPr id="385" name="Google Shape;385;p41"/>
          <p:cNvSpPr txBox="1">
            <a:spLocks noGrp="1"/>
          </p:cNvSpPr>
          <p:nvPr>
            <p:ph type="body" idx="1"/>
          </p:nvPr>
        </p:nvSpPr>
        <p:spPr>
          <a:xfrm>
            <a:off x="1154955" y="2415821"/>
            <a:ext cx="9806556" cy="3872089"/>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SzPts val="1440"/>
              <a:buNone/>
            </a:pPr>
            <a:r>
              <a:rPr lang="nl-NL">
                <a:solidFill>
                  <a:srgbClr val="333333"/>
                </a:solidFill>
                <a:latin typeface="Helvetica Neue"/>
                <a:ea typeface="Helvetica Neue"/>
                <a:cs typeface="Helvetica Neue"/>
                <a:sym typeface="Helvetica Neue"/>
              </a:rPr>
              <a:t>(</a:t>
            </a:r>
            <a:r>
              <a:rPr lang="nl-NL" i="1">
                <a:solidFill>
                  <a:srgbClr val="333333"/>
                </a:solidFill>
                <a:latin typeface="Helvetica Neue"/>
                <a:ea typeface="Helvetica Neue"/>
                <a:cs typeface="Helvetica Neue"/>
                <a:sym typeface="Helvetica Neue"/>
              </a:rPr>
              <a:t>1p</a:t>
            </a:r>
            <a:r>
              <a:rPr lang="nl-NL">
                <a:solidFill>
                  <a:srgbClr val="333333"/>
                </a:solidFill>
                <a:latin typeface="Helvetica Neue"/>
                <a:ea typeface="Helvetica Neue"/>
                <a:cs typeface="Helvetica Neue"/>
                <a:sym typeface="Helvetica Neue"/>
              </a:rPr>
              <a:t>) 	Leg in eigen woorden uit wat met dit nieuwe dogma bedoeld wordt. Geef 					antwoord in een of meer volledige zinnen en gebruik voor je antwoord niet meer 	dan 			20 woorden.</a:t>
            </a:r>
            <a:endParaRPr/>
          </a:p>
          <a:p>
            <a:pPr marL="0" lvl="0" indent="0" algn="l" rtl="0">
              <a:spcBef>
                <a:spcPts val="1000"/>
              </a:spcBef>
              <a:spcAft>
                <a:spcPts val="0"/>
              </a:spcAft>
              <a:buSzPts val="1440"/>
              <a:buNone/>
            </a:pPr>
            <a:endParaRPr>
              <a:solidFill>
                <a:srgbClr val="333333"/>
              </a:solidFill>
              <a:latin typeface="Helvetica Neue"/>
              <a:ea typeface="Helvetica Neue"/>
              <a:cs typeface="Helvetica Neue"/>
              <a:sym typeface="Helvetica Neue"/>
            </a:endParaRPr>
          </a:p>
          <a:p>
            <a:pPr marL="0" lvl="0" indent="0" algn="l" rtl="0">
              <a:spcBef>
                <a:spcPts val="1000"/>
              </a:spcBef>
              <a:spcAft>
                <a:spcPts val="0"/>
              </a:spcAft>
              <a:buSzPts val="1440"/>
              <a:buNone/>
            </a:pPr>
            <a:r>
              <a:rPr lang="nl-NL" i="1">
                <a:solidFill>
                  <a:srgbClr val="333333"/>
                </a:solidFill>
                <a:latin typeface="Helvetica Neue"/>
                <a:ea typeface="Helvetica Neue"/>
                <a:cs typeface="Helvetica Neue"/>
                <a:sym typeface="Helvetica Neue"/>
              </a:rPr>
              <a:t>Het juiste antwoord bevat:</a:t>
            </a:r>
            <a:endParaRPr>
              <a:solidFill>
                <a:srgbClr val="333333"/>
              </a:solidFill>
              <a:latin typeface="Helvetica Neue"/>
              <a:ea typeface="Helvetica Neue"/>
              <a:cs typeface="Helvetica Neue"/>
              <a:sym typeface="Helvetica Neue"/>
            </a:endParaRPr>
          </a:p>
          <a:p>
            <a:pPr marL="342900" lvl="0" indent="-342900" algn="l" rtl="0">
              <a:spcBef>
                <a:spcPts val="1000"/>
              </a:spcBef>
              <a:spcAft>
                <a:spcPts val="0"/>
              </a:spcAft>
              <a:buSzPts val="1440"/>
              <a:buChar char="►"/>
            </a:pPr>
            <a:r>
              <a:rPr lang="nl-NL">
                <a:solidFill>
                  <a:srgbClr val="333333"/>
                </a:solidFill>
                <a:latin typeface="Helvetica Neue"/>
                <a:ea typeface="Helvetica Neue"/>
                <a:cs typeface="Helvetica Neue"/>
                <a:sym typeface="Helvetica Neue"/>
              </a:rPr>
              <a:t>(Met dit dogma wordt bedoeld dat) een mens net zo veel waard is als een dier / dat de mens ook maar een dier is. 1p</a:t>
            </a:r>
            <a:endParaRPr/>
          </a:p>
          <a:p>
            <a:pPr marL="0" lvl="0" indent="0" algn="l" rtl="0">
              <a:spcBef>
                <a:spcPts val="1000"/>
              </a:spcBef>
              <a:spcAft>
                <a:spcPts val="0"/>
              </a:spcAft>
              <a:buSzPts val="1440"/>
              <a:buNone/>
            </a:pPr>
            <a:endParaRPr b="1">
              <a:solidFill>
                <a:srgbClr val="333333"/>
              </a:solidFill>
              <a:latin typeface="Helvetica Neue"/>
              <a:ea typeface="Helvetica Neue"/>
              <a:cs typeface="Helvetica Neue"/>
              <a:sym typeface="Helvetica Neue"/>
            </a:endParaRPr>
          </a:p>
          <a:p>
            <a:pPr marL="0" lvl="0" indent="0" algn="l" rtl="0">
              <a:spcBef>
                <a:spcPts val="1000"/>
              </a:spcBef>
              <a:spcAft>
                <a:spcPts val="0"/>
              </a:spcAft>
              <a:buSzPts val="1440"/>
              <a:buNone/>
            </a:pPr>
            <a:endParaRPr b="1">
              <a:solidFill>
                <a:srgbClr val="333333"/>
              </a:solidFill>
              <a:latin typeface="Helvetica Neue"/>
              <a:ea typeface="Helvetica Neue"/>
              <a:cs typeface="Helvetica Neue"/>
              <a:sym typeface="Helvetica Neue"/>
            </a:endParaRPr>
          </a:p>
          <a:p>
            <a:pPr marL="0" lvl="0" indent="0" algn="l" rtl="0">
              <a:spcBef>
                <a:spcPts val="1000"/>
              </a:spcBef>
              <a:spcAft>
                <a:spcPts val="0"/>
              </a:spcAft>
              <a:buSzPts val="1440"/>
              <a:buNone/>
            </a:pPr>
            <a:r>
              <a:rPr lang="nl-NL" b="1">
                <a:solidFill>
                  <a:srgbClr val="333333"/>
                </a:solidFill>
                <a:latin typeface="Helvetica Neue"/>
                <a:ea typeface="Helvetica Neue"/>
                <a:cs typeface="Helvetica Neue"/>
                <a:sym typeface="Helvetica Neue"/>
              </a:rPr>
              <a:t>Opmerking</a:t>
            </a:r>
            <a:r>
              <a:rPr lang="nl-NL">
                <a:solidFill>
                  <a:srgbClr val="333333"/>
                </a:solidFill>
                <a:latin typeface="Helvetica Neue"/>
                <a:ea typeface="Helvetica Neue"/>
                <a:cs typeface="Helvetica Neue"/>
                <a:sym typeface="Helvetica Neue"/>
              </a:rPr>
              <a:t>: Wanneer alleen een citaat wordt gegeven geen scorepunten toekennen.</a:t>
            </a:r>
            <a:endParaRPr/>
          </a:p>
          <a:p>
            <a:pPr marL="0" lvl="0" indent="0" algn="l" rtl="0">
              <a:spcBef>
                <a:spcPts val="1000"/>
              </a:spcBef>
              <a:spcAft>
                <a:spcPts val="0"/>
              </a:spcAft>
              <a:buSzPts val="1440"/>
              <a:buNone/>
            </a:pPr>
            <a:r>
              <a:rPr lang="nl-NL" i="1">
                <a:solidFill>
                  <a:srgbClr val="333333"/>
                </a:solidFill>
                <a:latin typeface="Helvetica Neue"/>
                <a:ea typeface="Helvetica Neue"/>
                <a:cs typeface="Helvetica Neue"/>
                <a:sym typeface="Helvetica Neue"/>
              </a:rPr>
              <a:t>Gebruik maximaal 20 woorden. </a:t>
            </a:r>
            <a:endParaRPr>
              <a:solidFill>
                <a:srgbClr val="333333"/>
              </a:solidFill>
              <a:latin typeface="Helvetica Neue"/>
              <a:ea typeface="Helvetica Neue"/>
              <a:cs typeface="Helvetica Neue"/>
              <a:sym typeface="Helvetica Neue"/>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42"/>
          <p:cNvSpPr txBox="1">
            <a:spLocks noGrp="1"/>
          </p:cNvSpPr>
          <p:nvPr>
            <p:ph type="title"/>
          </p:nvPr>
        </p:nvSpPr>
        <p:spPr>
          <a:xfrm>
            <a:off x="1154953" y="973668"/>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nl-NL"/>
              <a:t>Opdracht 7</a:t>
            </a:r>
            <a:endParaRPr/>
          </a:p>
        </p:txBody>
      </p:sp>
      <p:sp>
        <p:nvSpPr>
          <p:cNvPr id="391" name="Google Shape;391;p42"/>
          <p:cNvSpPr txBox="1">
            <a:spLocks noGrp="1"/>
          </p:cNvSpPr>
          <p:nvPr>
            <p:ph type="body" idx="1"/>
          </p:nvPr>
        </p:nvSpPr>
        <p:spPr>
          <a:xfrm>
            <a:off x="1154955" y="2603500"/>
            <a:ext cx="8761412" cy="3740856"/>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SzPts val="1440"/>
              <a:buNone/>
            </a:pPr>
            <a:r>
              <a:rPr lang="nl-NL">
                <a:solidFill>
                  <a:srgbClr val="333333"/>
                </a:solidFill>
                <a:latin typeface="Helvetica Neue"/>
                <a:ea typeface="Helvetica Neue"/>
                <a:cs typeface="Helvetica Neue"/>
                <a:sym typeface="Helvetica Neue"/>
              </a:rPr>
              <a:t>‘Tegelijkertijd blijft hun ijver in het brengen van dierennieuws een tikje merkwaardig.’ (alinea 11, regels 138-140)</a:t>
            </a:r>
            <a:endParaRPr/>
          </a:p>
          <a:p>
            <a:pPr marL="342900" lvl="0" indent="-342900" algn="l" rtl="0">
              <a:spcBef>
                <a:spcPts val="1000"/>
              </a:spcBef>
              <a:spcAft>
                <a:spcPts val="0"/>
              </a:spcAft>
              <a:buSzPts val="1440"/>
              <a:buChar char="►"/>
            </a:pPr>
            <a:r>
              <a:rPr lang="nl-NL">
                <a:solidFill>
                  <a:srgbClr val="333333"/>
                </a:solidFill>
                <a:latin typeface="Helvetica Neue"/>
                <a:ea typeface="Helvetica Neue"/>
                <a:cs typeface="Helvetica Neue"/>
                <a:sym typeface="Helvetica Neue"/>
              </a:rPr>
              <a:t>(</a:t>
            </a:r>
            <a:r>
              <a:rPr lang="nl-NL" i="1">
                <a:solidFill>
                  <a:srgbClr val="333333"/>
                </a:solidFill>
                <a:latin typeface="Helvetica Neue"/>
                <a:ea typeface="Helvetica Neue"/>
                <a:cs typeface="Helvetica Neue"/>
                <a:sym typeface="Helvetica Neue"/>
              </a:rPr>
              <a:t>2p</a:t>
            </a:r>
            <a:r>
              <a:rPr lang="nl-NL">
                <a:solidFill>
                  <a:srgbClr val="333333"/>
                </a:solidFill>
                <a:latin typeface="Helvetica Neue"/>
                <a:ea typeface="Helvetica Neue"/>
                <a:cs typeface="Helvetica Neue"/>
                <a:sym typeface="Helvetica Neue"/>
              </a:rPr>
              <a:t>) 	Leg op grond van de informatie in alinea 11 uit waarom dit merkwaardig is. 		Geef antwoord in een of meer volledige zinnen en gebruik voor je antwoord 		niet meer dan 25 woorden.</a:t>
            </a:r>
            <a:endParaRPr/>
          </a:p>
          <a:p>
            <a:pPr marL="0" lvl="0" indent="0" algn="l" rtl="0">
              <a:spcBef>
                <a:spcPts val="1000"/>
              </a:spcBef>
              <a:spcAft>
                <a:spcPts val="0"/>
              </a:spcAft>
              <a:buSzPts val="1440"/>
              <a:buNone/>
            </a:pPr>
            <a:endParaRPr>
              <a:solidFill>
                <a:srgbClr val="333333"/>
              </a:solidFill>
              <a:latin typeface="Helvetica Neue"/>
              <a:ea typeface="Helvetica Neue"/>
              <a:cs typeface="Helvetica Neue"/>
              <a:sym typeface="Helvetica Neue"/>
            </a:endParaRPr>
          </a:p>
          <a:p>
            <a:pPr marL="0" lvl="0" indent="0" algn="l" rtl="0">
              <a:spcBef>
                <a:spcPts val="1000"/>
              </a:spcBef>
              <a:spcAft>
                <a:spcPts val="0"/>
              </a:spcAft>
              <a:buSzPts val="1440"/>
              <a:buNone/>
            </a:pPr>
            <a:r>
              <a:rPr lang="nl-NL">
                <a:solidFill>
                  <a:srgbClr val="333333"/>
                </a:solidFill>
                <a:latin typeface="Helvetica Neue"/>
                <a:ea typeface="Helvetica Neue"/>
                <a:cs typeface="Helvetica Neue"/>
                <a:sym typeface="Helvetica Neue"/>
              </a:rPr>
              <a:t>Tip:</a:t>
            </a:r>
            <a:endParaRPr/>
          </a:p>
          <a:p>
            <a:pPr marL="342900" lvl="0" indent="-342900" algn="l" rtl="0">
              <a:spcBef>
                <a:spcPts val="1000"/>
              </a:spcBef>
              <a:spcAft>
                <a:spcPts val="0"/>
              </a:spcAft>
              <a:buSzPts val="1440"/>
              <a:buFont typeface="Arial"/>
              <a:buChar char="•"/>
            </a:pPr>
            <a:r>
              <a:rPr lang="nl-NL">
                <a:solidFill>
                  <a:srgbClr val="333333"/>
                </a:solidFill>
                <a:latin typeface="Helvetica Neue"/>
                <a:ea typeface="Helvetica Neue"/>
                <a:cs typeface="Helvetica Neue"/>
                <a:sym typeface="Helvetica Neue"/>
              </a:rPr>
              <a:t>Na het citaat wordt er een regel uitgelegd die in de journalistiek geldt. Let op het toelichtend signaalwoord ‘immers’.</a:t>
            </a:r>
            <a:endParaRPr/>
          </a:p>
          <a:p>
            <a:pPr marL="342900" lvl="0" indent="-342900" algn="l" rtl="0">
              <a:spcBef>
                <a:spcPts val="1000"/>
              </a:spcBef>
              <a:spcAft>
                <a:spcPts val="0"/>
              </a:spcAft>
              <a:buSzPts val="1440"/>
              <a:buFont typeface="Arial"/>
              <a:buChar char="•"/>
            </a:pPr>
            <a:r>
              <a:rPr lang="nl-NL">
                <a:solidFill>
                  <a:srgbClr val="333333"/>
                </a:solidFill>
                <a:latin typeface="Helvetica Neue"/>
                <a:ea typeface="Helvetica Neue"/>
                <a:cs typeface="Helvetica Neue"/>
                <a:sym typeface="Helvetica Neue"/>
              </a:rPr>
              <a:t>Wordt deze regel ook toegepast als het over dierennieuws gaat?</a:t>
            </a:r>
            <a:endParaRPr/>
          </a:p>
          <a:p>
            <a:pPr marL="342900" lvl="0" indent="-342900" algn="l" rtl="0">
              <a:spcBef>
                <a:spcPts val="1000"/>
              </a:spcBef>
              <a:spcAft>
                <a:spcPts val="0"/>
              </a:spcAft>
              <a:buSzPts val="1440"/>
              <a:buFont typeface="Arial"/>
              <a:buChar char="•"/>
            </a:pPr>
            <a:r>
              <a:rPr lang="nl-NL">
                <a:solidFill>
                  <a:srgbClr val="333333"/>
                </a:solidFill>
                <a:latin typeface="Helvetica Neue"/>
                <a:ea typeface="Helvetica Neue"/>
                <a:cs typeface="Helvetica Neue"/>
                <a:sym typeface="Helvetica Neue"/>
              </a:rPr>
              <a:t>Let op een correcte spelling en gebruik niet meer dan vijfentwintig woorden.</a:t>
            </a:r>
            <a:endParaRPr>
              <a:solidFill>
                <a:srgbClr val="333333"/>
              </a:solidFill>
              <a:latin typeface="Helvetica Neue"/>
              <a:ea typeface="Helvetica Neue"/>
              <a:cs typeface="Helvetica Neue"/>
              <a:sym typeface="Helvetica Neue"/>
            </a:endParaRPr>
          </a:p>
          <a:p>
            <a:pPr marL="342900" lvl="0" indent="-251459" algn="l" rtl="0">
              <a:spcBef>
                <a:spcPts val="1000"/>
              </a:spcBef>
              <a:spcAft>
                <a:spcPts val="0"/>
              </a:spcAft>
              <a:buSzPts val="1440"/>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43"/>
          <p:cNvSpPr txBox="1">
            <a:spLocks noGrp="1"/>
          </p:cNvSpPr>
          <p:nvPr>
            <p:ph type="title"/>
          </p:nvPr>
        </p:nvSpPr>
        <p:spPr>
          <a:xfrm>
            <a:off x="1154953" y="973668"/>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nl-NL"/>
              <a:t>Antwoord - opdracht 7</a:t>
            </a:r>
            <a:endParaRPr/>
          </a:p>
        </p:txBody>
      </p:sp>
      <p:sp>
        <p:nvSpPr>
          <p:cNvPr id="397" name="Google Shape;397;p43"/>
          <p:cNvSpPr txBox="1">
            <a:spLocks noGrp="1"/>
          </p:cNvSpPr>
          <p:nvPr>
            <p:ph type="body" idx="1"/>
          </p:nvPr>
        </p:nvSpPr>
        <p:spPr>
          <a:xfrm>
            <a:off x="1154955" y="2603500"/>
            <a:ext cx="8761412" cy="369312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440"/>
              <a:buNone/>
            </a:pPr>
            <a:r>
              <a:rPr lang="nl-NL">
                <a:solidFill>
                  <a:srgbClr val="333333"/>
                </a:solidFill>
                <a:latin typeface="Helvetica Neue"/>
                <a:ea typeface="Helvetica Neue"/>
                <a:cs typeface="Helvetica Neue"/>
                <a:sym typeface="Helvetica Neue"/>
              </a:rPr>
              <a:t>‘Tegelijkertijd blijft hun ijver in het brengen van dierennieuws een tikje merkwaardig.’ (alinea 11, regels 138-140)</a:t>
            </a:r>
            <a:endParaRPr/>
          </a:p>
          <a:p>
            <a:pPr marL="0" lvl="0" indent="0" algn="l" rtl="0">
              <a:spcBef>
                <a:spcPts val="1000"/>
              </a:spcBef>
              <a:spcAft>
                <a:spcPts val="0"/>
              </a:spcAft>
              <a:buSzPts val="1440"/>
              <a:buNone/>
            </a:pPr>
            <a:r>
              <a:rPr lang="nl-NL">
                <a:solidFill>
                  <a:srgbClr val="333333"/>
                </a:solidFill>
                <a:latin typeface="Helvetica Neue"/>
                <a:ea typeface="Helvetica Neue"/>
                <a:cs typeface="Helvetica Neue"/>
                <a:sym typeface="Helvetica Neue"/>
              </a:rPr>
              <a:t>(</a:t>
            </a:r>
            <a:r>
              <a:rPr lang="nl-NL" i="1">
                <a:solidFill>
                  <a:srgbClr val="333333"/>
                </a:solidFill>
                <a:latin typeface="Helvetica Neue"/>
                <a:ea typeface="Helvetica Neue"/>
                <a:cs typeface="Helvetica Neue"/>
                <a:sym typeface="Helvetica Neue"/>
              </a:rPr>
              <a:t>2p</a:t>
            </a:r>
            <a:r>
              <a:rPr lang="nl-NL">
                <a:solidFill>
                  <a:srgbClr val="333333"/>
                </a:solidFill>
                <a:latin typeface="Helvetica Neue"/>
                <a:ea typeface="Helvetica Neue"/>
                <a:cs typeface="Helvetica Neue"/>
                <a:sym typeface="Helvetica Neue"/>
              </a:rPr>
              <a:t>) 	Leg op grond van de informatie in alinea 11 uit waarom dit merkwaardig is. 		Geef antwoord in een of meer volledige zinnen en gebruik voor je antwoord 		niet meer dan 25 woorden.</a:t>
            </a:r>
            <a:endParaRPr/>
          </a:p>
          <a:p>
            <a:pPr marL="0" lvl="0" indent="0" algn="l" rtl="0">
              <a:spcBef>
                <a:spcPts val="1000"/>
              </a:spcBef>
              <a:spcAft>
                <a:spcPts val="0"/>
              </a:spcAft>
              <a:buSzPts val="1440"/>
              <a:buNone/>
            </a:pPr>
            <a:r>
              <a:rPr lang="nl-NL" i="1">
                <a:solidFill>
                  <a:srgbClr val="333333"/>
                </a:solidFill>
                <a:latin typeface="Helvetica Neue"/>
                <a:ea typeface="Helvetica Neue"/>
                <a:cs typeface="Helvetica Neue"/>
                <a:sym typeface="Helvetica Neue"/>
              </a:rPr>
              <a:t>Het juiste antwoord bevat:</a:t>
            </a:r>
            <a:endParaRPr>
              <a:solidFill>
                <a:srgbClr val="333333"/>
              </a:solidFill>
              <a:latin typeface="Helvetica Neue"/>
              <a:ea typeface="Helvetica Neue"/>
              <a:cs typeface="Helvetica Neue"/>
              <a:sym typeface="Helvetica Neue"/>
            </a:endParaRPr>
          </a:p>
          <a:p>
            <a:pPr marL="342900" lvl="0" indent="-342900" algn="l" rtl="0">
              <a:spcBef>
                <a:spcPts val="1000"/>
              </a:spcBef>
              <a:spcAft>
                <a:spcPts val="0"/>
              </a:spcAft>
              <a:buSzPts val="1440"/>
              <a:buChar char="►"/>
            </a:pPr>
            <a:r>
              <a:rPr lang="nl-NL">
                <a:solidFill>
                  <a:srgbClr val="333333"/>
                </a:solidFill>
                <a:latin typeface="Helvetica Neue"/>
                <a:ea typeface="Helvetica Neue"/>
                <a:cs typeface="Helvetica Neue"/>
                <a:sym typeface="Helvetica Neue"/>
              </a:rPr>
              <a:t>• Er gebeurt zelden iets ongewoons in het dierenrijk 1p</a:t>
            </a:r>
            <a:br>
              <a:rPr lang="nl-NL">
                <a:solidFill>
                  <a:srgbClr val="333333"/>
                </a:solidFill>
                <a:latin typeface="Helvetica Neue"/>
                <a:ea typeface="Helvetica Neue"/>
                <a:cs typeface="Helvetica Neue"/>
                <a:sym typeface="Helvetica Neue"/>
              </a:rPr>
            </a:br>
            <a:r>
              <a:rPr lang="nl-NL">
                <a:solidFill>
                  <a:srgbClr val="333333"/>
                </a:solidFill>
                <a:latin typeface="Helvetica Neue"/>
                <a:ea typeface="Helvetica Neue"/>
                <a:cs typeface="Helvetica Neue"/>
                <a:sym typeface="Helvetica Neue"/>
              </a:rPr>
              <a:t>• en alleen het ongewone is nieuwswaardig 1p</a:t>
            </a:r>
            <a:endParaRPr/>
          </a:p>
          <a:p>
            <a:pPr marL="342900" lvl="0" indent="-251459" algn="l" rtl="0">
              <a:spcBef>
                <a:spcPts val="1000"/>
              </a:spcBef>
              <a:spcAft>
                <a:spcPts val="0"/>
              </a:spcAft>
              <a:buSzPts val="1440"/>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Google Shape;402;p44"/>
          <p:cNvSpPr txBox="1">
            <a:spLocks noGrp="1"/>
          </p:cNvSpPr>
          <p:nvPr>
            <p:ph type="title"/>
          </p:nvPr>
        </p:nvSpPr>
        <p:spPr>
          <a:xfrm>
            <a:off x="1154953" y="973668"/>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nl-NL"/>
              <a:t>Opdracht 8</a:t>
            </a:r>
            <a:endParaRPr/>
          </a:p>
        </p:txBody>
      </p:sp>
      <p:sp>
        <p:nvSpPr>
          <p:cNvPr id="403" name="Google Shape;403;p44"/>
          <p:cNvSpPr txBox="1">
            <a:spLocks noGrp="1"/>
          </p:cNvSpPr>
          <p:nvPr>
            <p:ph type="body" idx="1"/>
          </p:nvPr>
        </p:nvSpPr>
        <p:spPr>
          <a:xfrm>
            <a:off x="1154955" y="2603500"/>
            <a:ext cx="8761412" cy="3416300"/>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SzPts val="1440"/>
              <a:buNone/>
            </a:pPr>
            <a:r>
              <a:rPr lang="nl-NL">
                <a:solidFill>
                  <a:srgbClr val="333333"/>
                </a:solidFill>
                <a:latin typeface="Helvetica Neue"/>
                <a:ea typeface="Helvetica Neue"/>
                <a:cs typeface="Helvetica Neue"/>
                <a:sym typeface="Helvetica Neue"/>
              </a:rPr>
              <a:t>Lees tekst 3 </a:t>
            </a:r>
            <a:r>
              <a:rPr lang="nl-NL" b="1" i="1" u="sng">
                <a:solidFill>
                  <a:schemeClr val="hlink"/>
                </a:solidFill>
                <a:latin typeface="Helvetica Neue"/>
                <a:ea typeface="Helvetica Neue"/>
                <a:cs typeface="Helvetica Neue"/>
                <a:sym typeface="Helvetica Neue"/>
                <a:hlinkClick r:id="rId3"/>
              </a:rPr>
              <a:t>Statiegeld moet</a:t>
            </a:r>
            <a:r>
              <a:rPr lang="nl-NL">
                <a:solidFill>
                  <a:srgbClr val="333333"/>
                </a:solidFill>
                <a:latin typeface="Helvetica Neue"/>
                <a:ea typeface="Helvetica Neue"/>
                <a:cs typeface="Helvetica Neue"/>
                <a:sym typeface="Helvetica Neue"/>
              </a:rPr>
              <a:t> en beantwoord de vraag. Volgens de tekst </a:t>
            </a:r>
            <a:r>
              <a:rPr lang="nl-NL" i="1">
                <a:solidFill>
                  <a:srgbClr val="333333"/>
                </a:solidFill>
                <a:latin typeface="Helvetica Neue"/>
                <a:ea typeface="Helvetica Neue"/>
                <a:cs typeface="Helvetica Neue"/>
                <a:sym typeface="Helvetica Neue"/>
              </a:rPr>
              <a:t>Statiegeld moet</a:t>
            </a:r>
            <a:r>
              <a:rPr lang="nl-NL">
                <a:solidFill>
                  <a:srgbClr val="333333"/>
                </a:solidFill>
                <a:latin typeface="Helvetica Neue"/>
                <a:ea typeface="Helvetica Neue"/>
                <a:cs typeface="Helvetica Neue"/>
                <a:sym typeface="Helvetica Neue"/>
              </a:rPr>
              <a:t> moet de overheid ervoor zorgen dat het statiegeldsysteem gehandhaafd blijft.</a:t>
            </a:r>
            <a:endParaRPr/>
          </a:p>
          <a:p>
            <a:pPr marL="342900" lvl="0" indent="-342900" algn="l" rtl="0">
              <a:spcBef>
                <a:spcPts val="1000"/>
              </a:spcBef>
              <a:spcAft>
                <a:spcPts val="0"/>
              </a:spcAft>
              <a:buSzPts val="1440"/>
              <a:buChar char="►"/>
            </a:pPr>
            <a:r>
              <a:rPr lang="nl-NL">
                <a:solidFill>
                  <a:srgbClr val="333333"/>
                </a:solidFill>
                <a:latin typeface="Helvetica Neue"/>
                <a:ea typeface="Helvetica Neue"/>
                <a:cs typeface="Helvetica Neue"/>
                <a:sym typeface="Helvetica Neue"/>
              </a:rPr>
              <a:t>(</a:t>
            </a:r>
            <a:r>
              <a:rPr lang="nl-NL" i="1">
                <a:solidFill>
                  <a:srgbClr val="333333"/>
                </a:solidFill>
                <a:latin typeface="Helvetica Neue"/>
                <a:ea typeface="Helvetica Neue"/>
                <a:cs typeface="Helvetica Neue"/>
                <a:sym typeface="Helvetica Neue"/>
              </a:rPr>
              <a:t>2p</a:t>
            </a:r>
            <a:r>
              <a:rPr lang="nl-NL">
                <a:solidFill>
                  <a:srgbClr val="333333"/>
                </a:solidFill>
                <a:latin typeface="Helvetica Neue"/>
                <a:ea typeface="Helvetica Neue"/>
                <a:cs typeface="Helvetica Neue"/>
                <a:sym typeface="Helvetica Neue"/>
              </a:rPr>
              <a:t>) 	Leg uit waarom het statiegeldsysteem gehandhaafd moet blijven, volgens 		de tekst. Geef antwoord in een of meer volledige zinnen en gebruik voor je 		antwoord niet meer dan 20 woorden.</a:t>
            </a:r>
            <a:endParaRPr/>
          </a:p>
          <a:p>
            <a:pPr marL="0" lvl="0" indent="0" algn="l" rtl="0">
              <a:spcBef>
                <a:spcPts val="1000"/>
              </a:spcBef>
              <a:spcAft>
                <a:spcPts val="0"/>
              </a:spcAft>
              <a:buSzPts val="1440"/>
              <a:buNone/>
            </a:pPr>
            <a:r>
              <a:rPr lang="nl-NL">
                <a:latin typeface="Helvetica Neue"/>
                <a:ea typeface="Helvetica Neue"/>
                <a:cs typeface="Helvetica Neue"/>
                <a:sym typeface="Helvetica Neue"/>
              </a:rPr>
              <a:t>Tip:</a:t>
            </a:r>
            <a:endParaRPr/>
          </a:p>
          <a:p>
            <a:pPr marL="342900" lvl="0" indent="-342900" algn="l" rtl="0">
              <a:spcBef>
                <a:spcPts val="1000"/>
              </a:spcBef>
              <a:spcAft>
                <a:spcPts val="0"/>
              </a:spcAft>
              <a:buSzPts val="1440"/>
              <a:buFont typeface="Arial"/>
              <a:buChar char="•"/>
            </a:pPr>
            <a:r>
              <a:rPr lang="nl-NL">
                <a:latin typeface="Helvetica Neue"/>
                <a:ea typeface="Helvetica Neue"/>
                <a:cs typeface="Helvetica Neue"/>
                <a:sym typeface="Helvetica Neue"/>
              </a:rPr>
              <a:t>In de eerste alinea wordt uitgelegd welke actie de consument onderneemt dankzij statiegeld. Dit is het eerste element.</a:t>
            </a:r>
            <a:endParaRPr/>
          </a:p>
          <a:p>
            <a:pPr marL="342900" lvl="0" indent="-342900" algn="l" rtl="0">
              <a:spcBef>
                <a:spcPts val="1000"/>
              </a:spcBef>
              <a:spcAft>
                <a:spcPts val="0"/>
              </a:spcAft>
              <a:buSzPts val="1440"/>
              <a:buFont typeface="Arial"/>
              <a:buChar char="•"/>
            </a:pPr>
            <a:r>
              <a:rPr lang="nl-NL">
                <a:latin typeface="Helvetica Neue"/>
                <a:ea typeface="Helvetica Neue"/>
                <a:cs typeface="Helvetica Neue"/>
                <a:sym typeface="Helvetica Neue"/>
              </a:rPr>
              <a:t>Wat is het gevolg van deze actie? Dit is het tweede element.</a:t>
            </a:r>
            <a:endParaRPr/>
          </a:p>
          <a:p>
            <a:pPr marL="342900" lvl="0" indent="-342900" algn="l" rtl="0">
              <a:spcBef>
                <a:spcPts val="1000"/>
              </a:spcBef>
              <a:spcAft>
                <a:spcPts val="0"/>
              </a:spcAft>
              <a:buSzPts val="1440"/>
              <a:buFont typeface="Arial"/>
              <a:buChar char="•"/>
            </a:pPr>
            <a:r>
              <a:rPr lang="nl-NL">
                <a:latin typeface="Helvetica Neue"/>
                <a:ea typeface="Helvetica Neue"/>
                <a:cs typeface="Helvetica Neue"/>
                <a:sym typeface="Helvetica Neue"/>
              </a:rPr>
              <a:t>Gebruik niet meer dan twintig woorden. </a:t>
            </a:r>
            <a:endParaRPr>
              <a:latin typeface="Helvetica Neue"/>
              <a:ea typeface="Helvetica Neue"/>
              <a:cs typeface="Helvetica Neue"/>
              <a:sym typeface="Helvetica Neue"/>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45"/>
          <p:cNvSpPr txBox="1">
            <a:spLocks noGrp="1"/>
          </p:cNvSpPr>
          <p:nvPr>
            <p:ph type="title"/>
          </p:nvPr>
        </p:nvSpPr>
        <p:spPr>
          <a:xfrm>
            <a:off x="1154953" y="973668"/>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nl-NL"/>
              <a:t>Antwoord - opdracht 8</a:t>
            </a:r>
            <a:endParaRPr/>
          </a:p>
        </p:txBody>
      </p:sp>
      <p:sp>
        <p:nvSpPr>
          <p:cNvPr id="409" name="Google Shape;409;p45"/>
          <p:cNvSpPr txBox="1">
            <a:spLocks noGrp="1"/>
          </p:cNvSpPr>
          <p:nvPr>
            <p:ph type="body" idx="1"/>
          </p:nvPr>
        </p:nvSpPr>
        <p:spPr>
          <a:xfrm>
            <a:off x="1154955" y="2603499"/>
            <a:ext cx="8761412" cy="3786011"/>
          </a:xfrm>
          <a:prstGeom prst="rect">
            <a:avLst/>
          </a:prstGeom>
          <a:noFill/>
          <a:ln>
            <a:noFill/>
          </a:ln>
        </p:spPr>
        <p:txBody>
          <a:bodyPr spcFirstLastPara="1" wrap="square" lIns="91425" tIns="45700" rIns="91425" bIns="45700" anchor="t" anchorCtr="0">
            <a:normAutofit lnSpcReduction="10000"/>
          </a:bodyPr>
          <a:lstStyle/>
          <a:p>
            <a:pPr marL="0" lvl="0" indent="0" algn="l" rtl="0">
              <a:spcBef>
                <a:spcPts val="0"/>
              </a:spcBef>
              <a:spcAft>
                <a:spcPts val="0"/>
              </a:spcAft>
              <a:buSzPts val="1440"/>
              <a:buNone/>
            </a:pPr>
            <a:r>
              <a:rPr lang="nl-NL">
                <a:solidFill>
                  <a:srgbClr val="333333"/>
                </a:solidFill>
                <a:latin typeface="Helvetica Neue"/>
                <a:ea typeface="Helvetica Neue"/>
                <a:cs typeface="Helvetica Neue"/>
                <a:sym typeface="Helvetica Neue"/>
              </a:rPr>
              <a:t>Lees tekst 3 </a:t>
            </a:r>
            <a:r>
              <a:rPr lang="nl-NL" b="1" i="1" u="sng">
                <a:solidFill>
                  <a:schemeClr val="hlink"/>
                </a:solidFill>
                <a:latin typeface="Helvetica Neue"/>
                <a:ea typeface="Helvetica Neue"/>
                <a:cs typeface="Helvetica Neue"/>
                <a:sym typeface="Helvetica Neue"/>
                <a:hlinkClick r:id="rId3"/>
              </a:rPr>
              <a:t>Statiegeld moet</a:t>
            </a:r>
            <a:r>
              <a:rPr lang="nl-NL">
                <a:solidFill>
                  <a:srgbClr val="333333"/>
                </a:solidFill>
                <a:latin typeface="Helvetica Neue"/>
                <a:ea typeface="Helvetica Neue"/>
                <a:cs typeface="Helvetica Neue"/>
                <a:sym typeface="Helvetica Neue"/>
              </a:rPr>
              <a:t> op en beantwoord de vraag. Volgens de tekst </a:t>
            </a:r>
            <a:r>
              <a:rPr lang="nl-NL" i="1">
                <a:solidFill>
                  <a:srgbClr val="333333"/>
                </a:solidFill>
                <a:latin typeface="Helvetica Neue"/>
                <a:ea typeface="Helvetica Neue"/>
                <a:cs typeface="Helvetica Neue"/>
                <a:sym typeface="Helvetica Neue"/>
              </a:rPr>
              <a:t>Statiegeld moet</a:t>
            </a:r>
            <a:r>
              <a:rPr lang="nl-NL">
                <a:solidFill>
                  <a:srgbClr val="333333"/>
                </a:solidFill>
                <a:latin typeface="Helvetica Neue"/>
                <a:ea typeface="Helvetica Neue"/>
                <a:cs typeface="Helvetica Neue"/>
                <a:sym typeface="Helvetica Neue"/>
              </a:rPr>
              <a:t> moet de overheid ervoor zorgen dat het statiegeldsysteem gehandhaafd blijft.</a:t>
            </a:r>
            <a:endParaRPr/>
          </a:p>
          <a:p>
            <a:pPr marL="342900" lvl="0" indent="-342900" algn="l" rtl="0">
              <a:spcBef>
                <a:spcPts val="1000"/>
              </a:spcBef>
              <a:spcAft>
                <a:spcPts val="0"/>
              </a:spcAft>
              <a:buSzPts val="1440"/>
              <a:buChar char="►"/>
            </a:pPr>
            <a:r>
              <a:rPr lang="nl-NL">
                <a:solidFill>
                  <a:srgbClr val="333333"/>
                </a:solidFill>
                <a:latin typeface="Helvetica Neue"/>
                <a:ea typeface="Helvetica Neue"/>
                <a:cs typeface="Helvetica Neue"/>
                <a:sym typeface="Helvetica Neue"/>
              </a:rPr>
              <a:t>(</a:t>
            </a:r>
            <a:r>
              <a:rPr lang="nl-NL" i="1">
                <a:solidFill>
                  <a:srgbClr val="333333"/>
                </a:solidFill>
                <a:latin typeface="Helvetica Neue"/>
                <a:ea typeface="Helvetica Neue"/>
                <a:cs typeface="Helvetica Neue"/>
                <a:sym typeface="Helvetica Neue"/>
              </a:rPr>
              <a:t>2p</a:t>
            </a:r>
            <a:r>
              <a:rPr lang="nl-NL">
                <a:solidFill>
                  <a:srgbClr val="333333"/>
                </a:solidFill>
                <a:latin typeface="Helvetica Neue"/>
                <a:ea typeface="Helvetica Neue"/>
                <a:cs typeface="Helvetica Neue"/>
                <a:sym typeface="Helvetica Neue"/>
              </a:rPr>
              <a:t>) 	Leg uit waarom het statiegeldsysteem gehandhaafd moet blijven, volgens 		de tekst. Geef antwoord in een of meer volledige zinnen en gebruik voor je 		antwoord niet meer dan 20 woorden.</a:t>
            </a:r>
            <a:endParaRPr/>
          </a:p>
          <a:p>
            <a:pPr marL="0" lvl="0" indent="0" algn="l" rtl="0">
              <a:spcBef>
                <a:spcPts val="1000"/>
              </a:spcBef>
              <a:spcAft>
                <a:spcPts val="0"/>
              </a:spcAft>
              <a:buSzPts val="1440"/>
              <a:buNone/>
            </a:pPr>
            <a:r>
              <a:rPr lang="nl-NL" i="1">
                <a:solidFill>
                  <a:srgbClr val="333333"/>
                </a:solidFill>
                <a:latin typeface="Helvetica Neue"/>
                <a:ea typeface="Helvetica Neue"/>
                <a:cs typeface="Helvetica Neue"/>
                <a:sym typeface="Helvetica Neue"/>
              </a:rPr>
              <a:t>Het juiste antwoord bevat:</a:t>
            </a:r>
            <a:endParaRPr>
              <a:solidFill>
                <a:srgbClr val="333333"/>
              </a:solidFill>
              <a:latin typeface="Helvetica Neue"/>
              <a:ea typeface="Helvetica Neue"/>
              <a:cs typeface="Helvetica Neue"/>
              <a:sym typeface="Helvetica Neue"/>
            </a:endParaRPr>
          </a:p>
          <a:p>
            <a:pPr marL="342900" lvl="0" indent="-342900" algn="l" rtl="0">
              <a:spcBef>
                <a:spcPts val="1000"/>
              </a:spcBef>
              <a:spcAft>
                <a:spcPts val="0"/>
              </a:spcAft>
              <a:buSzPts val="1440"/>
              <a:buFont typeface="Arial"/>
              <a:buChar char="•"/>
            </a:pPr>
            <a:r>
              <a:rPr lang="nl-NL">
                <a:solidFill>
                  <a:srgbClr val="333333"/>
                </a:solidFill>
                <a:latin typeface="Helvetica Neue"/>
                <a:ea typeface="Helvetica Neue"/>
                <a:cs typeface="Helvetica Neue"/>
                <a:sym typeface="Helvetica Neue"/>
              </a:rPr>
              <a:t>• Statiegeld zorgt ervoor dat mensen flessen inleveren 1p</a:t>
            </a:r>
            <a:br>
              <a:rPr lang="nl-NL">
                <a:solidFill>
                  <a:srgbClr val="333333"/>
                </a:solidFill>
                <a:latin typeface="Helvetica Neue"/>
                <a:ea typeface="Helvetica Neue"/>
                <a:cs typeface="Helvetica Neue"/>
                <a:sym typeface="Helvetica Neue"/>
              </a:rPr>
            </a:br>
            <a:r>
              <a:rPr lang="nl-NL">
                <a:solidFill>
                  <a:srgbClr val="333333"/>
                </a:solidFill>
                <a:latin typeface="Helvetica Neue"/>
                <a:ea typeface="Helvetica Neue"/>
                <a:cs typeface="Helvetica Neue"/>
                <a:sym typeface="Helvetica Neue"/>
              </a:rPr>
              <a:t>• en daardoor komt er minder zwerfafval 1p</a:t>
            </a:r>
            <a:endParaRPr/>
          </a:p>
          <a:p>
            <a:pPr marL="0" lvl="0" indent="0" algn="l" rtl="0">
              <a:spcBef>
                <a:spcPts val="1000"/>
              </a:spcBef>
              <a:spcAft>
                <a:spcPts val="0"/>
              </a:spcAft>
              <a:buSzPts val="1440"/>
              <a:buNone/>
            </a:pPr>
            <a:r>
              <a:rPr lang="nl-NL" i="1">
                <a:solidFill>
                  <a:srgbClr val="333333"/>
                </a:solidFill>
                <a:latin typeface="Helvetica Neue"/>
                <a:ea typeface="Helvetica Neue"/>
                <a:cs typeface="Helvetica Neue"/>
                <a:sym typeface="Helvetica Neue"/>
              </a:rPr>
              <a:t>Gebruik maximaal 20 woorden. </a:t>
            </a:r>
            <a:endParaRPr i="1">
              <a:solidFill>
                <a:srgbClr val="333333"/>
              </a:solidFill>
              <a:latin typeface="Helvetica Neue"/>
              <a:ea typeface="Helvetica Neue"/>
              <a:cs typeface="Helvetica Neue"/>
              <a:sym typeface="Helvetica Neue"/>
            </a:endParaRPr>
          </a:p>
          <a:p>
            <a:pPr marL="0" lvl="0" indent="0" algn="l" rtl="0">
              <a:spcBef>
                <a:spcPts val="1000"/>
              </a:spcBef>
              <a:spcAft>
                <a:spcPts val="0"/>
              </a:spcAft>
              <a:buSzPts val="1440"/>
              <a:buNone/>
            </a:pPr>
            <a:r>
              <a:rPr lang="nl-NL" b="1">
                <a:solidFill>
                  <a:srgbClr val="333333"/>
                </a:solidFill>
                <a:latin typeface="Helvetica Neue"/>
                <a:ea typeface="Helvetica Neue"/>
                <a:cs typeface="Helvetica Neue"/>
                <a:sym typeface="Helvetica Neue"/>
              </a:rPr>
              <a:t>Opmerking</a:t>
            </a:r>
            <a:r>
              <a:rPr lang="nl-NL">
                <a:solidFill>
                  <a:srgbClr val="333333"/>
                </a:solidFill>
                <a:latin typeface="Helvetica Neue"/>
                <a:ea typeface="Helvetica Neue"/>
                <a:cs typeface="Helvetica Neue"/>
                <a:sym typeface="Helvetica Neue"/>
              </a:rPr>
              <a:t>: </a:t>
            </a:r>
            <a:r>
              <a:rPr lang="nl-NL" i="1">
                <a:solidFill>
                  <a:srgbClr val="333333"/>
                </a:solidFill>
                <a:latin typeface="Helvetica Neue"/>
                <a:ea typeface="Helvetica Neue"/>
                <a:cs typeface="Helvetica Neue"/>
                <a:sym typeface="Helvetica Neue"/>
              </a:rPr>
              <a:t>Goed voor 1 scorepunt: Statiegeld zorgt ervoor dat er minder zwerfafval</a:t>
            </a:r>
            <a:r>
              <a:rPr lang="nl-NL">
                <a:solidFill>
                  <a:srgbClr val="333333"/>
                </a:solidFill>
                <a:latin typeface="Helvetica Neue"/>
                <a:ea typeface="Helvetica Neue"/>
                <a:cs typeface="Helvetica Neue"/>
                <a:sym typeface="Helvetica Neue"/>
              </a:rPr>
              <a:t> </a:t>
            </a:r>
            <a:r>
              <a:rPr lang="nl-NL" i="1">
                <a:solidFill>
                  <a:srgbClr val="333333"/>
                </a:solidFill>
                <a:latin typeface="Helvetica Neue"/>
                <a:ea typeface="Helvetica Neue"/>
                <a:cs typeface="Helvetica Neue"/>
                <a:sym typeface="Helvetica Neue"/>
              </a:rPr>
              <a:t>komt. / Statiegeld zet mensen aan tot milieuvriendelijk gedrag.</a:t>
            </a:r>
            <a:endParaRPr>
              <a:solidFill>
                <a:srgbClr val="333333"/>
              </a:solidFill>
              <a:latin typeface="Helvetica Neue"/>
              <a:ea typeface="Helvetica Neue"/>
              <a:cs typeface="Helvetica Neue"/>
              <a:sym typeface="Helvetica Neue"/>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46"/>
          <p:cNvSpPr txBox="1">
            <a:spLocks noGrp="1"/>
          </p:cNvSpPr>
          <p:nvPr>
            <p:ph type="title"/>
          </p:nvPr>
        </p:nvSpPr>
        <p:spPr>
          <a:xfrm>
            <a:off x="1154953" y="973668"/>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nl-NL"/>
              <a:t>Opdracht 9</a:t>
            </a:r>
            <a:endParaRPr/>
          </a:p>
        </p:txBody>
      </p:sp>
      <p:sp>
        <p:nvSpPr>
          <p:cNvPr id="415" name="Google Shape;415;p46"/>
          <p:cNvSpPr txBox="1">
            <a:spLocks noGrp="1"/>
          </p:cNvSpPr>
          <p:nvPr>
            <p:ph type="body" idx="1"/>
          </p:nvPr>
        </p:nvSpPr>
        <p:spPr>
          <a:xfrm>
            <a:off x="1154955" y="2603500"/>
            <a:ext cx="8761412" cy="3718278"/>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440"/>
              <a:buNone/>
            </a:pPr>
            <a:r>
              <a:rPr lang="nl-NL">
                <a:solidFill>
                  <a:srgbClr val="333333"/>
                </a:solidFill>
                <a:latin typeface="Helvetica Neue"/>
                <a:ea typeface="Helvetica Neue"/>
                <a:cs typeface="Helvetica Neue"/>
                <a:sym typeface="Helvetica Neue"/>
              </a:rPr>
              <a:t>Lees </a:t>
            </a:r>
            <a:r>
              <a:rPr lang="nl-NL" b="1" u="sng">
                <a:solidFill>
                  <a:schemeClr val="hlink"/>
                </a:solidFill>
                <a:latin typeface="Helvetica Neue"/>
                <a:ea typeface="Helvetica Neue"/>
                <a:cs typeface="Helvetica Neue"/>
                <a:sym typeface="Helvetica Neue"/>
                <a:hlinkClick r:id="rId3"/>
              </a:rPr>
              <a:t>tekst 6 </a:t>
            </a:r>
            <a:r>
              <a:rPr lang="nl-NL" b="1" i="1" u="sng">
                <a:solidFill>
                  <a:schemeClr val="hlink"/>
                </a:solidFill>
                <a:latin typeface="Helvetica Neue"/>
                <a:ea typeface="Helvetica Neue"/>
                <a:cs typeface="Helvetica Neue"/>
                <a:sym typeface="Helvetica Neue"/>
                <a:hlinkClick r:id="rId3"/>
              </a:rPr>
              <a:t>Doen en laten</a:t>
            </a:r>
            <a:r>
              <a:rPr lang="nl-NL">
                <a:solidFill>
                  <a:srgbClr val="333333"/>
                </a:solidFill>
                <a:latin typeface="Helvetica Neue"/>
                <a:ea typeface="Helvetica Neue"/>
                <a:cs typeface="Helvetica Neue"/>
                <a:sym typeface="Helvetica Neue"/>
              </a:rPr>
              <a:t> en beantwoord de vraag. </a:t>
            </a:r>
            <a:endParaRPr>
              <a:solidFill>
                <a:srgbClr val="333333"/>
              </a:solidFill>
              <a:latin typeface="Helvetica Neue"/>
              <a:ea typeface="Helvetica Neue"/>
              <a:cs typeface="Helvetica Neue"/>
              <a:sym typeface="Helvetica Neue"/>
            </a:endParaRPr>
          </a:p>
          <a:p>
            <a:pPr marL="342900" lvl="0" indent="-342900" algn="l" rtl="0">
              <a:spcBef>
                <a:spcPts val="1000"/>
              </a:spcBef>
              <a:spcAft>
                <a:spcPts val="0"/>
              </a:spcAft>
              <a:buSzPts val="1440"/>
              <a:buChar char="►"/>
            </a:pPr>
            <a:r>
              <a:rPr lang="nl-NL">
                <a:solidFill>
                  <a:srgbClr val="333333"/>
                </a:solidFill>
                <a:latin typeface="Helvetica Neue"/>
                <a:ea typeface="Helvetica Neue"/>
                <a:cs typeface="Helvetica Neue"/>
                <a:sym typeface="Helvetica Neue"/>
              </a:rPr>
              <a:t>Volgens alinea 4 kunnen zowel docenten als leerlingen zich geen uitdagende kleding permitteren.</a:t>
            </a:r>
            <a:endParaRPr/>
          </a:p>
          <a:p>
            <a:pPr marL="342900" lvl="0" indent="-342900" algn="l" rtl="0">
              <a:spcBef>
                <a:spcPts val="1000"/>
              </a:spcBef>
              <a:spcAft>
                <a:spcPts val="0"/>
              </a:spcAft>
              <a:buSzPts val="1440"/>
              <a:buChar char="►"/>
            </a:pPr>
            <a:r>
              <a:rPr lang="nl-NL">
                <a:solidFill>
                  <a:srgbClr val="333333"/>
                </a:solidFill>
                <a:latin typeface="Helvetica Neue"/>
                <a:ea typeface="Helvetica Neue"/>
                <a:cs typeface="Helvetica Neue"/>
                <a:sym typeface="Helvetica Neue"/>
              </a:rPr>
              <a:t>(</a:t>
            </a:r>
            <a:r>
              <a:rPr lang="nl-NL" i="1">
                <a:solidFill>
                  <a:srgbClr val="333333"/>
                </a:solidFill>
                <a:latin typeface="Helvetica Neue"/>
                <a:ea typeface="Helvetica Neue"/>
                <a:cs typeface="Helvetica Neue"/>
                <a:sym typeface="Helvetica Neue"/>
              </a:rPr>
              <a:t>1p</a:t>
            </a:r>
            <a:r>
              <a:rPr lang="nl-NL">
                <a:solidFill>
                  <a:srgbClr val="333333"/>
                </a:solidFill>
                <a:latin typeface="Helvetica Neue"/>
                <a:ea typeface="Helvetica Neue"/>
                <a:cs typeface="Helvetica Neue"/>
                <a:sym typeface="Helvetica Neue"/>
              </a:rPr>
              <a:t>) Leg uit waarom dit volgens de tekst zo is. Geef antwoord in een of meer volledige zinnen en gebruik voor je antwoord niet meer dan 15 woorden.</a:t>
            </a:r>
            <a:endParaRPr/>
          </a:p>
          <a:p>
            <a:pPr marL="0" lvl="0" indent="0" algn="l" rtl="0">
              <a:spcBef>
                <a:spcPts val="1000"/>
              </a:spcBef>
              <a:spcAft>
                <a:spcPts val="0"/>
              </a:spcAft>
              <a:buSzPts val="1440"/>
              <a:buNone/>
            </a:pPr>
            <a:endParaRPr>
              <a:latin typeface="Helvetica Neue"/>
              <a:ea typeface="Helvetica Neue"/>
              <a:cs typeface="Helvetica Neue"/>
              <a:sym typeface="Helvetica Neue"/>
            </a:endParaRPr>
          </a:p>
          <a:p>
            <a:pPr marL="0" lvl="0" indent="0" algn="l" rtl="0">
              <a:spcBef>
                <a:spcPts val="1000"/>
              </a:spcBef>
              <a:spcAft>
                <a:spcPts val="0"/>
              </a:spcAft>
              <a:buSzPts val="1440"/>
              <a:buNone/>
            </a:pPr>
            <a:r>
              <a:rPr lang="nl-NL">
                <a:latin typeface="Helvetica Neue"/>
                <a:ea typeface="Helvetica Neue"/>
                <a:cs typeface="Helvetica Neue"/>
                <a:sym typeface="Helvetica Neue"/>
              </a:rPr>
              <a:t>Tip:</a:t>
            </a:r>
            <a:endParaRPr/>
          </a:p>
          <a:p>
            <a:pPr marL="342900" lvl="0" indent="-342900" algn="l" rtl="0">
              <a:spcBef>
                <a:spcPts val="1000"/>
              </a:spcBef>
              <a:spcAft>
                <a:spcPts val="0"/>
              </a:spcAft>
              <a:buSzPts val="1440"/>
              <a:buFont typeface="Arial"/>
              <a:buChar char="•"/>
            </a:pPr>
            <a:r>
              <a:rPr lang="nl-NL">
                <a:latin typeface="Helvetica Neue"/>
                <a:ea typeface="Helvetica Neue"/>
                <a:cs typeface="Helvetica Neue"/>
                <a:sym typeface="Helvetica Neue"/>
              </a:rPr>
              <a:t>In de tekst wordt de ‘waarom’-vraag letterlijk gesteld. Het antwoord staat er direct achter.</a:t>
            </a:r>
            <a:endParaRPr/>
          </a:p>
          <a:p>
            <a:pPr marL="342900" lvl="0" indent="-342900" algn="l" rtl="0">
              <a:spcBef>
                <a:spcPts val="1000"/>
              </a:spcBef>
              <a:spcAft>
                <a:spcPts val="0"/>
              </a:spcAft>
              <a:buSzPts val="1440"/>
              <a:buFont typeface="Arial"/>
              <a:buChar char="•"/>
            </a:pPr>
            <a:r>
              <a:rPr lang="nl-NL">
                <a:latin typeface="Helvetica Neue"/>
                <a:ea typeface="Helvetica Neue"/>
                <a:cs typeface="Helvetica Neue"/>
                <a:sym typeface="Helvetica Neue"/>
              </a:rPr>
              <a:t>Gebruik niet meer dan vijftien woorden. </a:t>
            </a:r>
            <a:endParaRPr>
              <a:latin typeface="Helvetica Neue"/>
              <a:ea typeface="Helvetica Neue"/>
              <a:cs typeface="Helvetica Neue"/>
              <a:sym typeface="Helvetica Neue"/>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47"/>
          <p:cNvSpPr txBox="1">
            <a:spLocks noGrp="1"/>
          </p:cNvSpPr>
          <p:nvPr>
            <p:ph type="title"/>
          </p:nvPr>
        </p:nvSpPr>
        <p:spPr>
          <a:xfrm>
            <a:off x="1154953" y="973668"/>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nl-NL"/>
              <a:t>Antwoord - opdracht 9</a:t>
            </a:r>
            <a:endParaRPr/>
          </a:p>
        </p:txBody>
      </p:sp>
      <p:sp>
        <p:nvSpPr>
          <p:cNvPr id="421" name="Google Shape;421;p47"/>
          <p:cNvSpPr txBox="1">
            <a:spLocks noGrp="1"/>
          </p:cNvSpPr>
          <p:nvPr>
            <p:ph type="body" idx="1"/>
          </p:nvPr>
        </p:nvSpPr>
        <p:spPr>
          <a:xfrm>
            <a:off x="1154955" y="2603500"/>
            <a:ext cx="8761412" cy="34163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440"/>
              <a:buNone/>
            </a:pPr>
            <a:r>
              <a:rPr lang="nl-NL">
                <a:solidFill>
                  <a:srgbClr val="333333"/>
                </a:solidFill>
                <a:latin typeface="Helvetica Neue"/>
                <a:ea typeface="Helvetica Neue"/>
                <a:cs typeface="Helvetica Neue"/>
                <a:sym typeface="Helvetica Neue"/>
              </a:rPr>
              <a:t>Lees </a:t>
            </a:r>
            <a:r>
              <a:rPr lang="nl-NL" b="1" u="sng">
                <a:solidFill>
                  <a:schemeClr val="hlink"/>
                </a:solidFill>
                <a:latin typeface="Helvetica Neue"/>
                <a:ea typeface="Helvetica Neue"/>
                <a:cs typeface="Helvetica Neue"/>
                <a:sym typeface="Helvetica Neue"/>
                <a:hlinkClick r:id="rId3"/>
              </a:rPr>
              <a:t>tekst 6 </a:t>
            </a:r>
            <a:r>
              <a:rPr lang="nl-NL" b="1" i="1" u="sng">
                <a:solidFill>
                  <a:schemeClr val="hlink"/>
                </a:solidFill>
                <a:latin typeface="Helvetica Neue"/>
                <a:ea typeface="Helvetica Neue"/>
                <a:cs typeface="Helvetica Neue"/>
                <a:sym typeface="Helvetica Neue"/>
                <a:hlinkClick r:id="rId3"/>
              </a:rPr>
              <a:t>Doen en laten</a:t>
            </a:r>
            <a:r>
              <a:rPr lang="nl-NL">
                <a:solidFill>
                  <a:srgbClr val="333333"/>
                </a:solidFill>
                <a:latin typeface="Helvetica Neue"/>
                <a:ea typeface="Helvetica Neue"/>
                <a:cs typeface="Helvetica Neue"/>
                <a:sym typeface="Helvetica Neue"/>
              </a:rPr>
              <a:t> en beantwoord de vraag. </a:t>
            </a:r>
            <a:endParaRPr>
              <a:solidFill>
                <a:srgbClr val="333333"/>
              </a:solidFill>
              <a:latin typeface="Helvetica Neue"/>
              <a:ea typeface="Helvetica Neue"/>
              <a:cs typeface="Helvetica Neue"/>
              <a:sym typeface="Helvetica Neue"/>
            </a:endParaRPr>
          </a:p>
          <a:p>
            <a:pPr marL="0" lvl="0" indent="0" algn="l" rtl="0">
              <a:spcBef>
                <a:spcPts val="1000"/>
              </a:spcBef>
              <a:spcAft>
                <a:spcPts val="0"/>
              </a:spcAft>
              <a:buSzPts val="1440"/>
              <a:buNone/>
            </a:pPr>
            <a:r>
              <a:rPr lang="nl-NL">
                <a:solidFill>
                  <a:srgbClr val="333333"/>
                </a:solidFill>
                <a:latin typeface="Helvetica Neue"/>
                <a:ea typeface="Helvetica Neue"/>
                <a:cs typeface="Helvetica Neue"/>
                <a:sym typeface="Helvetica Neue"/>
              </a:rPr>
              <a:t>Volgens alinea 4 kunnen zowel docenten als leerlingen zich geen uitdagende kleding permitteren.</a:t>
            </a:r>
            <a:endParaRPr/>
          </a:p>
          <a:p>
            <a:pPr marL="342900" lvl="0" indent="-342900" algn="l" rtl="0">
              <a:spcBef>
                <a:spcPts val="1000"/>
              </a:spcBef>
              <a:spcAft>
                <a:spcPts val="0"/>
              </a:spcAft>
              <a:buSzPts val="1440"/>
              <a:buChar char="►"/>
            </a:pPr>
            <a:r>
              <a:rPr lang="nl-NL">
                <a:solidFill>
                  <a:srgbClr val="333333"/>
                </a:solidFill>
                <a:latin typeface="Helvetica Neue"/>
                <a:ea typeface="Helvetica Neue"/>
                <a:cs typeface="Helvetica Neue"/>
                <a:sym typeface="Helvetica Neue"/>
              </a:rPr>
              <a:t>(</a:t>
            </a:r>
            <a:r>
              <a:rPr lang="nl-NL" i="1">
                <a:solidFill>
                  <a:srgbClr val="333333"/>
                </a:solidFill>
                <a:latin typeface="Helvetica Neue"/>
                <a:ea typeface="Helvetica Neue"/>
                <a:cs typeface="Helvetica Neue"/>
                <a:sym typeface="Helvetica Neue"/>
              </a:rPr>
              <a:t>1p</a:t>
            </a:r>
            <a:r>
              <a:rPr lang="nl-NL">
                <a:solidFill>
                  <a:srgbClr val="333333"/>
                </a:solidFill>
                <a:latin typeface="Helvetica Neue"/>
                <a:ea typeface="Helvetica Neue"/>
                <a:cs typeface="Helvetica Neue"/>
                <a:sym typeface="Helvetica Neue"/>
              </a:rPr>
              <a:t>) Leg uit waarom dit volgens de tekst zo is. Geef antwoord in een of meer volledige zinnen en gebruik voor je antwoord niet meer dan 15 woorden.</a:t>
            </a:r>
            <a:endParaRPr/>
          </a:p>
          <a:p>
            <a:pPr marL="0" lvl="0" indent="0" algn="l" rtl="0">
              <a:spcBef>
                <a:spcPts val="1000"/>
              </a:spcBef>
              <a:spcAft>
                <a:spcPts val="0"/>
              </a:spcAft>
              <a:buSzPts val="1440"/>
              <a:buNone/>
            </a:pPr>
            <a:endParaRPr i="1">
              <a:solidFill>
                <a:srgbClr val="333333"/>
              </a:solidFill>
              <a:latin typeface="Helvetica Neue"/>
              <a:ea typeface="Helvetica Neue"/>
              <a:cs typeface="Helvetica Neue"/>
              <a:sym typeface="Helvetica Neue"/>
            </a:endParaRPr>
          </a:p>
          <a:p>
            <a:pPr marL="0" lvl="0" indent="0" algn="l" rtl="0">
              <a:spcBef>
                <a:spcPts val="1000"/>
              </a:spcBef>
              <a:spcAft>
                <a:spcPts val="0"/>
              </a:spcAft>
              <a:buSzPts val="1440"/>
              <a:buNone/>
            </a:pPr>
            <a:r>
              <a:rPr lang="nl-NL" i="1">
                <a:solidFill>
                  <a:srgbClr val="333333"/>
                </a:solidFill>
                <a:latin typeface="Helvetica Neue"/>
                <a:ea typeface="Helvetica Neue"/>
                <a:cs typeface="Helvetica Neue"/>
                <a:sym typeface="Helvetica Neue"/>
              </a:rPr>
              <a:t>Het juiste antwoord bevat</a:t>
            </a:r>
            <a:r>
              <a:rPr lang="nl-NL">
                <a:solidFill>
                  <a:srgbClr val="333333"/>
                </a:solidFill>
                <a:latin typeface="Helvetica Neue"/>
                <a:ea typeface="Helvetica Neue"/>
                <a:cs typeface="Helvetica Neue"/>
                <a:sym typeface="Helvetica Neue"/>
              </a:rPr>
              <a:t>:</a:t>
            </a:r>
            <a:endParaRPr/>
          </a:p>
          <a:p>
            <a:pPr marL="342900" lvl="0" indent="-342900" algn="l" rtl="0">
              <a:spcBef>
                <a:spcPts val="1000"/>
              </a:spcBef>
              <a:spcAft>
                <a:spcPts val="0"/>
              </a:spcAft>
              <a:buSzPts val="1440"/>
              <a:buChar char="►"/>
            </a:pPr>
            <a:r>
              <a:rPr lang="nl-NL">
                <a:solidFill>
                  <a:srgbClr val="333333"/>
                </a:solidFill>
                <a:latin typeface="Helvetica Neue"/>
                <a:ea typeface="Helvetica Neue"/>
                <a:cs typeface="Helvetica Neue"/>
                <a:sym typeface="Helvetica Neue"/>
              </a:rPr>
              <a:t>Uitdagende kleding leidt af (van een taakgerichte werksfeer). 1p</a:t>
            </a:r>
            <a:endParaRPr/>
          </a:p>
          <a:p>
            <a:pPr marL="0" lvl="0" indent="0" algn="l" rtl="0">
              <a:spcBef>
                <a:spcPts val="1000"/>
              </a:spcBef>
              <a:spcAft>
                <a:spcPts val="0"/>
              </a:spcAft>
              <a:buSzPts val="1440"/>
              <a:buNone/>
            </a:pPr>
            <a:r>
              <a:rPr lang="nl-NL" i="1">
                <a:solidFill>
                  <a:srgbClr val="333333"/>
                </a:solidFill>
                <a:latin typeface="Helvetica Neue"/>
                <a:ea typeface="Helvetica Neue"/>
                <a:cs typeface="Helvetica Neue"/>
                <a:sym typeface="Helvetica Neue"/>
              </a:rPr>
              <a:t>Gebruik maximaal 15 woorden.</a:t>
            </a:r>
            <a:endParaRPr>
              <a:solidFill>
                <a:srgbClr val="333333"/>
              </a:solidFill>
              <a:latin typeface="Helvetica Neue"/>
              <a:ea typeface="Helvetica Neue"/>
              <a:cs typeface="Helvetica Neue"/>
              <a:sym typeface="Helvetica Neue"/>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1"/>
          <p:cNvSpPr txBox="1">
            <a:spLocks noGrp="1"/>
          </p:cNvSpPr>
          <p:nvPr>
            <p:ph type="title"/>
          </p:nvPr>
        </p:nvSpPr>
        <p:spPr>
          <a:xfrm>
            <a:off x="1154953" y="973668"/>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nl-NL"/>
              <a:t>Opdracht 1</a:t>
            </a:r>
            <a:endParaRPr/>
          </a:p>
        </p:txBody>
      </p:sp>
      <p:sp>
        <p:nvSpPr>
          <p:cNvPr id="267" name="Google Shape;267;p21"/>
          <p:cNvSpPr txBox="1">
            <a:spLocks noGrp="1"/>
          </p:cNvSpPr>
          <p:nvPr>
            <p:ph type="body" idx="1"/>
          </p:nvPr>
        </p:nvSpPr>
        <p:spPr>
          <a:xfrm>
            <a:off x="1154955" y="2603500"/>
            <a:ext cx="8761412" cy="34163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spcBef>
                <a:spcPts val="0"/>
              </a:spcBef>
              <a:spcAft>
                <a:spcPts val="0"/>
              </a:spcAft>
              <a:buSzPct val="79999"/>
              <a:buNone/>
            </a:pPr>
            <a:r>
              <a:rPr lang="nl-NL">
                <a:solidFill>
                  <a:srgbClr val="333333"/>
                </a:solidFill>
                <a:latin typeface="Helvetica Neue"/>
                <a:ea typeface="Helvetica Neue"/>
                <a:cs typeface="Helvetica Neue"/>
                <a:sym typeface="Helvetica Neue"/>
              </a:rPr>
              <a:t>Hieronder staan in alfabetische volgorde enkele tekstonafhankelijke ‘opdrachten’ waarmee de vaardigheden analyseren en interpreteren op het examen getoetst worden.</a:t>
            </a:r>
            <a:endParaRPr/>
          </a:p>
          <a:p>
            <a:pPr marL="342900" lvl="0" indent="-342900" algn="l" rtl="0">
              <a:spcBef>
                <a:spcPts val="1000"/>
              </a:spcBef>
              <a:spcAft>
                <a:spcPts val="0"/>
              </a:spcAft>
              <a:buSzPct val="79999"/>
              <a:buChar char="►"/>
            </a:pPr>
            <a:r>
              <a:rPr lang="nl-NL"/>
              <a:t/>
            </a:r>
            <a:br>
              <a:rPr lang="nl-NL"/>
            </a:br>
            <a:r>
              <a:rPr lang="nl-NL">
                <a:solidFill>
                  <a:srgbClr val="333333"/>
                </a:solidFill>
                <a:latin typeface="Helvetica Neue"/>
                <a:ea typeface="Helvetica Neue"/>
                <a:cs typeface="Helvetica Neue"/>
                <a:sym typeface="Helvetica Neue"/>
              </a:rPr>
              <a:t>Kies achter elke opdracht of die betrekking heeft op:</a:t>
            </a:r>
            <a:r>
              <a:rPr lang="nl-NL"/>
              <a:t/>
            </a:r>
            <a:br>
              <a:rPr lang="nl-NL"/>
            </a:br>
            <a:r>
              <a:rPr lang="nl-NL">
                <a:solidFill>
                  <a:srgbClr val="333333"/>
                </a:solidFill>
                <a:latin typeface="Helvetica Neue"/>
                <a:ea typeface="Helvetica Neue"/>
                <a:cs typeface="Helvetica Neue"/>
                <a:sym typeface="Helvetica Neue"/>
              </a:rPr>
              <a:t>A de hele tekst</a:t>
            </a:r>
            <a:r>
              <a:rPr lang="nl-NL"/>
              <a:t/>
            </a:r>
            <a:br>
              <a:rPr lang="nl-NL"/>
            </a:br>
            <a:r>
              <a:rPr lang="nl-NL">
                <a:solidFill>
                  <a:srgbClr val="333333"/>
                </a:solidFill>
                <a:latin typeface="Helvetica Neue"/>
                <a:ea typeface="Helvetica Neue"/>
                <a:cs typeface="Helvetica Neue"/>
                <a:sym typeface="Helvetica Neue"/>
              </a:rPr>
              <a:t>B een grotere teksteenheid</a:t>
            </a:r>
            <a:r>
              <a:rPr lang="nl-NL"/>
              <a:t/>
            </a:r>
            <a:br>
              <a:rPr lang="nl-NL"/>
            </a:br>
            <a:r>
              <a:rPr lang="nl-NL">
                <a:solidFill>
                  <a:srgbClr val="333333"/>
                </a:solidFill>
                <a:latin typeface="Helvetica Neue"/>
                <a:ea typeface="Helvetica Neue"/>
                <a:cs typeface="Helvetica Neue"/>
                <a:sym typeface="Helvetica Neue"/>
              </a:rPr>
              <a:t>C een klein deel van de tekst</a:t>
            </a:r>
            <a:endParaRPr/>
          </a:p>
          <a:p>
            <a:pPr marL="0" lvl="0" indent="0" algn="l" rtl="0">
              <a:spcBef>
                <a:spcPts val="1000"/>
              </a:spcBef>
              <a:spcAft>
                <a:spcPts val="0"/>
              </a:spcAft>
              <a:buSzPct val="79999"/>
              <a:buNone/>
            </a:pPr>
            <a:r>
              <a:rPr lang="nl-NL">
                <a:solidFill>
                  <a:srgbClr val="333333"/>
                </a:solidFill>
                <a:latin typeface="Helvetica Neue"/>
                <a:ea typeface="Helvetica Neue"/>
                <a:cs typeface="Helvetica Neue"/>
                <a:sym typeface="Helvetica Neue"/>
              </a:rPr>
              <a:t>1. Een vraag over de titel van een tekst beantwoorden</a:t>
            </a:r>
            <a:endParaRPr/>
          </a:p>
          <a:p>
            <a:pPr marL="0" lvl="0" indent="0" algn="l" rtl="0">
              <a:spcBef>
                <a:spcPts val="1000"/>
              </a:spcBef>
              <a:spcAft>
                <a:spcPts val="0"/>
              </a:spcAft>
              <a:buSzPct val="79999"/>
              <a:buNone/>
            </a:pPr>
            <a:r>
              <a:rPr lang="nl-NL">
                <a:solidFill>
                  <a:srgbClr val="333333"/>
                </a:solidFill>
                <a:latin typeface="Helvetica Neue"/>
                <a:ea typeface="Helvetica Neue"/>
                <a:cs typeface="Helvetica Neue"/>
                <a:sym typeface="Helvetica Neue"/>
              </a:rPr>
              <a:t>2. Functies van tekstgedeelten vaststellen</a:t>
            </a:r>
            <a:endParaRPr/>
          </a:p>
          <a:p>
            <a:pPr marL="0" lvl="0" indent="0" algn="l" rtl="0">
              <a:spcBef>
                <a:spcPts val="1000"/>
              </a:spcBef>
              <a:spcAft>
                <a:spcPts val="0"/>
              </a:spcAft>
              <a:buSzPct val="79999"/>
              <a:buNone/>
            </a:pPr>
            <a:r>
              <a:rPr lang="nl-NL">
                <a:solidFill>
                  <a:srgbClr val="333333"/>
                </a:solidFill>
                <a:latin typeface="Helvetica Neue"/>
                <a:ea typeface="Helvetica Neue"/>
                <a:cs typeface="Helvetica Neue"/>
                <a:sym typeface="Helvetica Neue"/>
              </a:rPr>
              <a:t>3. Het taalgebruik in een tekst beoordelen</a:t>
            </a:r>
            <a:endParaRPr/>
          </a:p>
          <a:p>
            <a:pPr marL="0" lvl="0" indent="0" algn="l" rtl="0">
              <a:spcBef>
                <a:spcPts val="1000"/>
              </a:spcBef>
              <a:spcAft>
                <a:spcPts val="0"/>
              </a:spcAft>
              <a:buSzPct val="79999"/>
              <a:buNone/>
            </a:pPr>
            <a:r>
              <a:rPr lang="nl-NL">
                <a:solidFill>
                  <a:srgbClr val="333333"/>
                </a:solidFill>
                <a:latin typeface="Helvetica Neue"/>
                <a:ea typeface="Helvetica Neue"/>
                <a:cs typeface="Helvetica Neue"/>
                <a:sym typeface="Helvetica Neue"/>
              </a:rPr>
              <a:t>4. Het tekstdoel/de tekstsoort vaststellen</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48"/>
          <p:cNvSpPr txBox="1">
            <a:spLocks noGrp="1"/>
          </p:cNvSpPr>
          <p:nvPr>
            <p:ph type="title"/>
          </p:nvPr>
        </p:nvSpPr>
        <p:spPr>
          <a:xfrm>
            <a:off x="1154953" y="973668"/>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nl-NL"/>
              <a:t>Opdracht 10</a:t>
            </a:r>
            <a:endParaRPr/>
          </a:p>
        </p:txBody>
      </p:sp>
      <p:sp>
        <p:nvSpPr>
          <p:cNvPr id="427" name="Google Shape;427;p48"/>
          <p:cNvSpPr txBox="1">
            <a:spLocks noGrp="1"/>
          </p:cNvSpPr>
          <p:nvPr>
            <p:ph type="body" idx="1"/>
          </p:nvPr>
        </p:nvSpPr>
        <p:spPr>
          <a:xfrm>
            <a:off x="1154955" y="2421467"/>
            <a:ext cx="8761412" cy="4047066"/>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spcBef>
                <a:spcPts val="0"/>
              </a:spcBef>
              <a:spcAft>
                <a:spcPts val="0"/>
              </a:spcAft>
              <a:buSzPct val="79999"/>
              <a:buNone/>
            </a:pPr>
            <a:r>
              <a:rPr lang="nl-NL">
                <a:solidFill>
                  <a:srgbClr val="333333"/>
                </a:solidFill>
                <a:latin typeface="Helvetica Neue"/>
                <a:ea typeface="Helvetica Neue"/>
                <a:cs typeface="Helvetica Neue"/>
                <a:sym typeface="Helvetica Neue"/>
              </a:rPr>
              <a:t>Lees tekst 3 </a:t>
            </a:r>
            <a:r>
              <a:rPr lang="nl-NL" i="1" u="sng">
                <a:solidFill>
                  <a:schemeClr val="hlink"/>
                </a:solidFill>
                <a:latin typeface="Helvetica Neue"/>
                <a:ea typeface="Helvetica Neue"/>
                <a:cs typeface="Helvetica Neue"/>
                <a:sym typeface="Helvetica Neue"/>
                <a:hlinkClick r:id="rId3"/>
              </a:rPr>
              <a:t>Statiegeld moet</a:t>
            </a:r>
            <a:r>
              <a:rPr lang="nl-NL">
                <a:solidFill>
                  <a:srgbClr val="333333"/>
                </a:solidFill>
                <a:latin typeface="Helvetica Neue"/>
                <a:ea typeface="Helvetica Neue"/>
                <a:cs typeface="Helvetica Neue"/>
                <a:sym typeface="Helvetica Neue"/>
              </a:rPr>
              <a:t> en beantwoord de vraag. </a:t>
            </a:r>
            <a:endParaRPr>
              <a:solidFill>
                <a:srgbClr val="333333"/>
              </a:solidFill>
              <a:latin typeface="Helvetica Neue"/>
              <a:ea typeface="Helvetica Neue"/>
              <a:cs typeface="Helvetica Neue"/>
              <a:sym typeface="Helvetica Neue"/>
            </a:endParaRPr>
          </a:p>
          <a:p>
            <a:pPr marL="342900" lvl="0" indent="-342900" algn="l" rtl="0">
              <a:spcBef>
                <a:spcPts val="1000"/>
              </a:spcBef>
              <a:spcAft>
                <a:spcPts val="0"/>
              </a:spcAft>
              <a:buSzPct val="79999"/>
              <a:buChar char="►"/>
            </a:pPr>
            <a:r>
              <a:rPr lang="nl-NL">
                <a:solidFill>
                  <a:srgbClr val="333333"/>
                </a:solidFill>
                <a:latin typeface="Helvetica Neue"/>
                <a:ea typeface="Helvetica Neue"/>
                <a:cs typeface="Helvetica Neue"/>
                <a:sym typeface="Helvetica Neue"/>
              </a:rPr>
              <a:t>Op een aantal plaatsen in de tekst klinkt het oordeel over de afspraken tussen het bedrijfsleven en de overheid duidelijk door in het woord- of zinsgebruik.</a:t>
            </a:r>
            <a:endParaRPr/>
          </a:p>
          <a:p>
            <a:pPr marL="342900" lvl="0" indent="-342900" algn="l" rtl="0">
              <a:spcBef>
                <a:spcPts val="1000"/>
              </a:spcBef>
              <a:spcAft>
                <a:spcPts val="0"/>
              </a:spcAft>
              <a:buSzPct val="79999"/>
              <a:buChar char="►"/>
            </a:pPr>
            <a:r>
              <a:rPr lang="nl-NL">
                <a:solidFill>
                  <a:srgbClr val="333333"/>
                </a:solidFill>
                <a:latin typeface="Helvetica Neue"/>
                <a:ea typeface="Helvetica Neue"/>
                <a:cs typeface="Helvetica Neue"/>
                <a:sym typeface="Helvetica Neue"/>
              </a:rPr>
              <a:t>(</a:t>
            </a:r>
            <a:r>
              <a:rPr lang="nl-NL" i="1">
                <a:solidFill>
                  <a:srgbClr val="333333"/>
                </a:solidFill>
                <a:latin typeface="Helvetica Neue"/>
                <a:ea typeface="Helvetica Neue"/>
                <a:cs typeface="Helvetica Neue"/>
                <a:sym typeface="Helvetica Neue"/>
              </a:rPr>
              <a:t>3p</a:t>
            </a:r>
            <a:r>
              <a:rPr lang="nl-NL">
                <a:solidFill>
                  <a:srgbClr val="333333"/>
                </a:solidFill>
                <a:latin typeface="Helvetica Neue"/>
                <a:ea typeface="Helvetica Neue"/>
                <a:cs typeface="Helvetica Neue"/>
                <a:sym typeface="Helvetica Neue"/>
              </a:rPr>
              <a:t>) Noem drie voorbeelden van dergelijk woord- of zinsgebruik.</a:t>
            </a:r>
            <a:endParaRPr/>
          </a:p>
          <a:p>
            <a:pPr marL="0" lvl="0" indent="0" algn="l" rtl="0">
              <a:spcBef>
                <a:spcPts val="1000"/>
              </a:spcBef>
              <a:spcAft>
                <a:spcPts val="0"/>
              </a:spcAft>
              <a:buSzPct val="79999"/>
              <a:buNone/>
            </a:pPr>
            <a:endParaRPr>
              <a:solidFill>
                <a:srgbClr val="333333"/>
              </a:solidFill>
              <a:latin typeface="Helvetica Neue"/>
              <a:ea typeface="Helvetica Neue"/>
              <a:cs typeface="Helvetica Neue"/>
              <a:sym typeface="Helvetica Neue"/>
            </a:endParaRPr>
          </a:p>
          <a:p>
            <a:pPr marL="0" lvl="0" indent="0" algn="l" rtl="0">
              <a:spcBef>
                <a:spcPts val="1000"/>
              </a:spcBef>
              <a:spcAft>
                <a:spcPts val="0"/>
              </a:spcAft>
              <a:buSzPct val="79999"/>
              <a:buNone/>
            </a:pPr>
            <a:r>
              <a:rPr lang="nl-NL">
                <a:solidFill>
                  <a:srgbClr val="333333"/>
                </a:solidFill>
                <a:latin typeface="Helvetica Neue"/>
                <a:ea typeface="Helvetica Neue"/>
                <a:cs typeface="Helvetica Neue"/>
                <a:sym typeface="Helvetica Neue"/>
              </a:rPr>
              <a:t>Tip:</a:t>
            </a:r>
            <a:endParaRPr/>
          </a:p>
          <a:p>
            <a:pPr marL="342900" lvl="0" indent="-342900" algn="l" rtl="0">
              <a:spcBef>
                <a:spcPts val="1000"/>
              </a:spcBef>
              <a:spcAft>
                <a:spcPts val="0"/>
              </a:spcAft>
              <a:buSzPct val="79999"/>
              <a:buFont typeface="Arial"/>
              <a:buChar char="•"/>
            </a:pPr>
            <a:r>
              <a:rPr lang="nl-NL">
                <a:solidFill>
                  <a:srgbClr val="333333"/>
                </a:solidFill>
                <a:latin typeface="Helvetica Neue"/>
                <a:ea typeface="Helvetica Neue"/>
                <a:cs typeface="Helvetica Neue"/>
                <a:sym typeface="Helvetica Neue"/>
              </a:rPr>
              <a:t>In de tweede alinea lees je wat de schrijver van de beslissing van de Tweede Kamer vindt.</a:t>
            </a:r>
            <a:endParaRPr/>
          </a:p>
          <a:p>
            <a:pPr marL="342900" lvl="0" indent="-342900" algn="l" rtl="0">
              <a:spcBef>
                <a:spcPts val="1000"/>
              </a:spcBef>
              <a:spcAft>
                <a:spcPts val="0"/>
              </a:spcAft>
              <a:buSzPct val="79999"/>
              <a:buFont typeface="Arial"/>
              <a:buChar char="•"/>
            </a:pPr>
            <a:r>
              <a:rPr lang="nl-NL">
                <a:solidFill>
                  <a:srgbClr val="333333"/>
                </a:solidFill>
                <a:latin typeface="Helvetica Neue"/>
                <a:ea typeface="Helvetica Neue"/>
                <a:cs typeface="Helvetica Neue"/>
                <a:sym typeface="Helvetica Neue"/>
              </a:rPr>
              <a:t>In de derde alinea lees je wat de rol van de overheid zou moeten zijn, volgens de schrijver.</a:t>
            </a:r>
            <a:endParaRPr/>
          </a:p>
          <a:p>
            <a:pPr marL="342900" lvl="0" indent="-342900" algn="l" rtl="0">
              <a:spcBef>
                <a:spcPts val="1000"/>
              </a:spcBef>
              <a:spcAft>
                <a:spcPts val="0"/>
              </a:spcAft>
              <a:buSzPct val="79999"/>
              <a:buFont typeface="Arial"/>
              <a:buChar char="•"/>
            </a:pPr>
            <a:r>
              <a:rPr lang="nl-NL">
                <a:solidFill>
                  <a:srgbClr val="333333"/>
                </a:solidFill>
                <a:latin typeface="Helvetica Neue"/>
                <a:ea typeface="Helvetica Neue"/>
                <a:cs typeface="Helvetica Neue"/>
                <a:sym typeface="Helvetica Neue"/>
              </a:rPr>
              <a:t>In de laatste twee alinea’s vind je twee voorzichtigeere meningen van de schrijver.</a:t>
            </a:r>
            <a:endParaRPr/>
          </a:p>
          <a:p>
            <a:pPr marL="342900" lvl="0" indent="-342900" algn="l" rtl="0">
              <a:spcBef>
                <a:spcPts val="1000"/>
              </a:spcBef>
              <a:spcAft>
                <a:spcPts val="0"/>
              </a:spcAft>
              <a:buSzPct val="79999"/>
              <a:buFont typeface="Arial"/>
              <a:buChar char="•"/>
            </a:pPr>
            <a:r>
              <a:rPr lang="nl-NL">
                <a:solidFill>
                  <a:srgbClr val="333333"/>
                </a:solidFill>
                <a:latin typeface="Helvetica Neue"/>
                <a:ea typeface="Helvetica Neue"/>
                <a:cs typeface="Helvetica Neue"/>
                <a:sym typeface="Helvetica Neue"/>
              </a:rPr>
              <a:t>Vul drie voorbeelden in. </a:t>
            </a:r>
            <a:endParaRPr>
              <a:solidFill>
                <a:srgbClr val="333333"/>
              </a:solidFill>
              <a:latin typeface="Helvetica Neue"/>
              <a:ea typeface="Helvetica Neue"/>
              <a:cs typeface="Helvetica Neue"/>
              <a:sym typeface="Helvetica Neue"/>
            </a:endParaRPr>
          </a:p>
          <a:p>
            <a:pPr marL="342900" lvl="0" indent="-258318" algn="l" rtl="0">
              <a:spcBef>
                <a:spcPts val="1000"/>
              </a:spcBef>
              <a:spcAft>
                <a:spcPts val="0"/>
              </a:spcAft>
              <a:buSzPct val="79999"/>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49"/>
          <p:cNvSpPr txBox="1">
            <a:spLocks noGrp="1"/>
          </p:cNvSpPr>
          <p:nvPr>
            <p:ph type="title"/>
          </p:nvPr>
        </p:nvSpPr>
        <p:spPr>
          <a:xfrm>
            <a:off x="1154953" y="973668"/>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nl-NL"/>
              <a:t>Antwoord - opdracht 10</a:t>
            </a:r>
            <a:endParaRPr/>
          </a:p>
        </p:txBody>
      </p:sp>
      <p:sp>
        <p:nvSpPr>
          <p:cNvPr id="433" name="Google Shape;433;p49"/>
          <p:cNvSpPr txBox="1">
            <a:spLocks noGrp="1"/>
          </p:cNvSpPr>
          <p:nvPr>
            <p:ph type="body" idx="1"/>
          </p:nvPr>
        </p:nvSpPr>
        <p:spPr>
          <a:xfrm>
            <a:off x="1154954" y="2421466"/>
            <a:ext cx="10427445" cy="4024489"/>
          </a:xfrm>
          <a:prstGeom prst="rect">
            <a:avLst/>
          </a:prstGeom>
          <a:noFill/>
          <a:ln>
            <a:noFill/>
          </a:ln>
        </p:spPr>
        <p:txBody>
          <a:bodyPr spcFirstLastPara="1" wrap="square" lIns="91425" tIns="45700" rIns="91425" bIns="45700" anchor="t" anchorCtr="0">
            <a:normAutofit fontScale="85000" lnSpcReduction="10000"/>
          </a:bodyPr>
          <a:lstStyle/>
          <a:p>
            <a:pPr marL="0" lvl="0" indent="0" algn="l" rtl="0">
              <a:spcBef>
                <a:spcPts val="0"/>
              </a:spcBef>
              <a:spcAft>
                <a:spcPts val="0"/>
              </a:spcAft>
              <a:buSzPct val="79999"/>
              <a:buNone/>
            </a:pPr>
            <a:r>
              <a:rPr lang="nl-NL">
                <a:solidFill>
                  <a:srgbClr val="333333"/>
                </a:solidFill>
                <a:latin typeface="Helvetica Neue"/>
                <a:ea typeface="Helvetica Neue"/>
                <a:cs typeface="Helvetica Neue"/>
                <a:sym typeface="Helvetica Neue"/>
              </a:rPr>
              <a:t>Lees tekst 3 </a:t>
            </a:r>
            <a:r>
              <a:rPr lang="nl-NL" b="1" i="1" u="sng">
                <a:solidFill>
                  <a:schemeClr val="hlink"/>
                </a:solidFill>
                <a:latin typeface="Helvetica Neue"/>
                <a:ea typeface="Helvetica Neue"/>
                <a:cs typeface="Helvetica Neue"/>
                <a:sym typeface="Helvetica Neue"/>
                <a:hlinkClick r:id="rId3"/>
              </a:rPr>
              <a:t>Statiegeld moet</a:t>
            </a:r>
            <a:r>
              <a:rPr lang="nl-NL">
                <a:solidFill>
                  <a:srgbClr val="333333"/>
                </a:solidFill>
                <a:latin typeface="Helvetica Neue"/>
                <a:ea typeface="Helvetica Neue"/>
                <a:cs typeface="Helvetica Neue"/>
                <a:sym typeface="Helvetica Neue"/>
              </a:rPr>
              <a:t> en beantwoord de vraag. </a:t>
            </a:r>
            <a:endParaRPr>
              <a:solidFill>
                <a:srgbClr val="333333"/>
              </a:solidFill>
              <a:latin typeface="Helvetica Neue"/>
              <a:ea typeface="Helvetica Neue"/>
              <a:cs typeface="Helvetica Neue"/>
              <a:sym typeface="Helvetica Neue"/>
            </a:endParaRPr>
          </a:p>
          <a:p>
            <a:pPr marL="342900" lvl="0" indent="-342900" algn="l" rtl="0">
              <a:spcBef>
                <a:spcPts val="1000"/>
              </a:spcBef>
              <a:spcAft>
                <a:spcPts val="0"/>
              </a:spcAft>
              <a:buSzPct val="79999"/>
              <a:buChar char="►"/>
            </a:pPr>
            <a:r>
              <a:rPr lang="nl-NL">
                <a:solidFill>
                  <a:srgbClr val="333333"/>
                </a:solidFill>
                <a:latin typeface="Helvetica Neue"/>
                <a:ea typeface="Helvetica Neue"/>
                <a:cs typeface="Helvetica Neue"/>
                <a:sym typeface="Helvetica Neue"/>
              </a:rPr>
              <a:t>Op een aantal plaatsen in de tekst klinkt het oordeel over de afspraken tussen het bedrijfsleven en de overheid duidelijk door in het woord- of zinsgebruik.</a:t>
            </a:r>
            <a:endParaRPr/>
          </a:p>
          <a:p>
            <a:pPr marL="342900" lvl="0" indent="-342900" algn="l" rtl="0">
              <a:spcBef>
                <a:spcPts val="1000"/>
              </a:spcBef>
              <a:spcAft>
                <a:spcPts val="0"/>
              </a:spcAft>
              <a:buSzPct val="79999"/>
              <a:buChar char="►"/>
            </a:pPr>
            <a:r>
              <a:rPr lang="nl-NL">
                <a:solidFill>
                  <a:srgbClr val="333333"/>
                </a:solidFill>
                <a:latin typeface="Helvetica Neue"/>
                <a:ea typeface="Helvetica Neue"/>
                <a:cs typeface="Helvetica Neue"/>
                <a:sym typeface="Helvetica Neue"/>
              </a:rPr>
              <a:t>(</a:t>
            </a:r>
            <a:r>
              <a:rPr lang="nl-NL" i="1">
                <a:solidFill>
                  <a:srgbClr val="333333"/>
                </a:solidFill>
                <a:latin typeface="Helvetica Neue"/>
                <a:ea typeface="Helvetica Neue"/>
                <a:cs typeface="Helvetica Neue"/>
                <a:sym typeface="Helvetica Neue"/>
              </a:rPr>
              <a:t>3p</a:t>
            </a:r>
            <a:r>
              <a:rPr lang="nl-NL">
                <a:solidFill>
                  <a:srgbClr val="333333"/>
                </a:solidFill>
                <a:latin typeface="Helvetica Neue"/>
                <a:ea typeface="Helvetica Neue"/>
                <a:cs typeface="Helvetica Neue"/>
                <a:sym typeface="Helvetica Neue"/>
              </a:rPr>
              <a:t>) Noem drie voorbeelden van dergelijk woord- of zinsgebruik.</a:t>
            </a:r>
            <a:endParaRPr/>
          </a:p>
          <a:p>
            <a:pPr marL="0" lvl="0" indent="0" algn="l" rtl="0">
              <a:spcBef>
                <a:spcPts val="1000"/>
              </a:spcBef>
              <a:spcAft>
                <a:spcPts val="0"/>
              </a:spcAft>
              <a:buSzPct val="79999"/>
              <a:buNone/>
            </a:pPr>
            <a:endParaRPr>
              <a:solidFill>
                <a:srgbClr val="333333"/>
              </a:solidFill>
              <a:latin typeface="Helvetica Neue"/>
              <a:ea typeface="Helvetica Neue"/>
              <a:cs typeface="Helvetica Neue"/>
              <a:sym typeface="Helvetica Neue"/>
            </a:endParaRPr>
          </a:p>
          <a:p>
            <a:pPr marL="0" lvl="0" indent="0" algn="l" rtl="0">
              <a:spcBef>
                <a:spcPts val="1000"/>
              </a:spcBef>
              <a:spcAft>
                <a:spcPts val="0"/>
              </a:spcAft>
              <a:buSzPct val="79999"/>
              <a:buNone/>
            </a:pPr>
            <a:r>
              <a:rPr lang="nl-NL" i="1">
                <a:solidFill>
                  <a:srgbClr val="333333"/>
                </a:solidFill>
                <a:latin typeface="Helvetica Neue"/>
                <a:ea typeface="Helvetica Neue"/>
                <a:cs typeface="Helvetica Neue"/>
                <a:sym typeface="Helvetica Neue"/>
              </a:rPr>
              <a:t>Het juiste antwoord bevat:</a:t>
            </a:r>
            <a:endParaRPr>
              <a:solidFill>
                <a:srgbClr val="333333"/>
              </a:solidFill>
              <a:latin typeface="Helvetica Neue"/>
              <a:ea typeface="Helvetica Neue"/>
              <a:cs typeface="Helvetica Neue"/>
              <a:sym typeface="Helvetica Neue"/>
            </a:endParaRPr>
          </a:p>
          <a:p>
            <a:pPr marL="342900" lvl="0" indent="-342900" algn="l" rtl="0">
              <a:spcBef>
                <a:spcPts val="1000"/>
              </a:spcBef>
              <a:spcAft>
                <a:spcPts val="0"/>
              </a:spcAft>
              <a:buSzPct val="79999"/>
              <a:buChar char="►"/>
            </a:pPr>
            <a:r>
              <a:rPr lang="nl-NL">
                <a:solidFill>
                  <a:srgbClr val="333333"/>
                </a:solidFill>
                <a:latin typeface="Helvetica Neue"/>
                <a:ea typeface="Helvetica Neue"/>
                <a:cs typeface="Helvetica Neue"/>
                <a:sym typeface="Helvetica Neue"/>
              </a:rPr>
              <a:t>Drie van de volgende:</a:t>
            </a:r>
            <a:endParaRPr/>
          </a:p>
          <a:p>
            <a:pPr marL="0" lvl="0" indent="0" algn="l" rtl="0">
              <a:spcBef>
                <a:spcPts val="1000"/>
              </a:spcBef>
              <a:spcAft>
                <a:spcPts val="0"/>
              </a:spcAft>
              <a:buSzPct val="79999"/>
              <a:buNone/>
            </a:pPr>
            <a:r>
              <a:rPr lang="nl-NL">
                <a:solidFill>
                  <a:srgbClr val="333333"/>
                </a:solidFill>
                <a:latin typeface="Helvetica Neue"/>
                <a:ea typeface="Helvetica Neue"/>
                <a:cs typeface="Helvetica Neue"/>
                <a:sym typeface="Helvetica Neue"/>
              </a:rPr>
              <a:t>	− ‘(Het is daarom) eigenaardig’ (alinea 2, regels 16-17)</a:t>
            </a:r>
            <a:br>
              <a:rPr lang="nl-NL">
                <a:solidFill>
                  <a:srgbClr val="333333"/>
                </a:solidFill>
                <a:latin typeface="Helvetica Neue"/>
                <a:ea typeface="Helvetica Neue"/>
                <a:cs typeface="Helvetica Neue"/>
                <a:sym typeface="Helvetica Neue"/>
              </a:rPr>
            </a:br>
            <a:r>
              <a:rPr lang="nl-NL">
                <a:solidFill>
                  <a:srgbClr val="333333"/>
                </a:solidFill>
                <a:latin typeface="Helvetica Neue"/>
                <a:ea typeface="Helvetica Neue"/>
                <a:cs typeface="Helvetica Neue"/>
                <a:sym typeface="Helvetica Neue"/>
              </a:rPr>
              <a:t>	− ‘Juist de overheid zou de regie moeten hebben (bij de inperking van het zwerfafval)’ (alinea 3, regels 34-36)</a:t>
            </a:r>
            <a:br>
              <a:rPr lang="nl-NL">
                <a:solidFill>
                  <a:srgbClr val="333333"/>
                </a:solidFill>
                <a:latin typeface="Helvetica Neue"/>
                <a:ea typeface="Helvetica Neue"/>
                <a:cs typeface="Helvetica Neue"/>
                <a:sym typeface="Helvetica Neue"/>
              </a:rPr>
            </a:br>
            <a:r>
              <a:rPr lang="nl-NL">
                <a:solidFill>
                  <a:srgbClr val="333333"/>
                </a:solidFill>
                <a:latin typeface="Helvetica Neue"/>
                <a:ea typeface="Helvetica Neue"/>
                <a:cs typeface="Helvetica Neue"/>
                <a:sym typeface="Helvetica Neue"/>
              </a:rPr>
              <a:t>	− ‘(Op dit moment) lijken (de overheid en het parlement echter) schatplichtig te zijn aan’ (alinea 4, regels 37-39)</a:t>
            </a:r>
            <a:br>
              <a:rPr lang="nl-NL">
                <a:solidFill>
                  <a:srgbClr val="333333"/>
                </a:solidFill>
                <a:latin typeface="Helvetica Neue"/>
                <a:ea typeface="Helvetica Neue"/>
                <a:cs typeface="Helvetica Neue"/>
                <a:sym typeface="Helvetica Neue"/>
              </a:rPr>
            </a:br>
            <a:r>
              <a:rPr lang="nl-NL">
                <a:solidFill>
                  <a:srgbClr val="333333"/>
                </a:solidFill>
                <a:latin typeface="Helvetica Neue"/>
                <a:ea typeface="Helvetica Neue"/>
                <a:cs typeface="Helvetica Neue"/>
                <a:sym typeface="Helvetica Neue"/>
              </a:rPr>
              <a:t>	− ‘(Een goede inzamelingsprestatie) behoort (echter) geen douceurtje elders op te leveren’ (alinea 5, regels 54-56)</a:t>
            </a:r>
            <a:endParaRPr/>
          </a:p>
          <a:p>
            <a:pPr marL="0" lvl="0" indent="0" algn="l" rtl="0">
              <a:spcBef>
                <a:spcPts val="1000"/>
              </a:spcBef>
              <a:spcAft>
                <a:spcPts val="0"/>
              </a:spcAft>
              <a:buSzPct val="79999"/>
              <a:buNone/>
            </a:pPr>
            <a:r>
              <a:rPr lang="nl-NL">
                <a:solidFill>
                  <a:srgbClr val="333333"/>
                </a:solidFill>
                <a:latin typeface="Helvetica Neue"/>
                <a:ea typeface="Helvetica Neue"/>
                <a:cs typeface="Helvetica Neue"/>
                <a:sym typeface="Helvetica Neue"/>
              </a:rPr>
              <a:t>Per juist gekozen voorbeeld 1p</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50"/>
          <p:cNvSpPr txBox="1">
            <a:spLocks noGrp="1"/>
          </p:cNvSpPr>
          <p:nvPr>
            <p:ph type="title"/>
          </p:nvPr>
        </p:nvSpPr>
        <p:spPr>
          <a:xfrm>
            <a:off x="1154953" y="973668"/>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nl-NL"/>
              <a:t>Opdracht 11</a:t>
            </a:r>
            <a:endParaRPr/>
          </a:p>
        </p:txBody>
      </p:sp>
      <p:sp>
        <p:nvSpPr>
          <p:cNvPr id="439" name="Google Shape;439;p50"/>
          <p:cNvSpPr txBox="1">
            <a:spLocks noGrp="1"/>
          </p:cNvSpPr>
          <p:nvPr>
            <p:ph type="body" idx="1"/>
          </p:nvPr>
        </p:nvSpPr>
        <p:spPr>
          <a:xfrm>
            <a:off x="558800" y="2370667"/>
            <a:ext cx="10938933" cy="4013200"/>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spcBef>
                <a:spcPts val="0"/>
              </a:spcBef>
              <a:spcAft>
                <a:spcPts val="0"/>
              </a:spcAft>
              <a:buSzPct val="79999"/>
              <a:buChar char="►"/>
            </a:pPr>
            <a:r>
              <a:rPr lang="nl-NL">
                <a:solidFill>
                  <a:srgbClr val="333333"/>
                </a:solidFill>
                <a:latin typeface="Helvetica Neue"/>
                <a:ea typeface="Helvetica Neue"/>
                <a:cs typeface="Helvetica Neue"/>
                <a:sym typeface="Helvetica Neue"/>
              </a:rPr>
              <a:t>Lees </a:t>
            </a:r>
            <a:r>
              <a:rPr lang="nl-NL" u="sng">
                <a:solidFill>
                  <a:schemeClr val="hlink"/>
                </a:solidFill>
                <a:latin typeface="Helvetica Neue"/>
                <a:ea typeface="Helvetica Neue"/>
                <a:cs typeface="Helvetica Neue"/>
                <a:sym typeface="Helvetica Neue"/>
                <a:hlinkClick r:id="rId3"/>
              </a:rPr>
              <a:t>tekst 6 </a:t>
            </a:r>
            <a:r>
              <a:rPr lang="nl-NL" i="1" u="sng">
                <a:solidFill>
                  <a:schemeClr val="hlink"/>
                </a:solidFill>
                <a:latin typeface="Helvetica Neue"/>
                <a:ea typeface="Helvetica Neue"/>
                <a:cs typeface="Helvetica Neue"/>
                <a:sym typeface="Helvetica Neue"/>
                <a:hlinkClick r:id="rId3"/>
              </a:rPr>
              <a:t>Doen en laten</a:t>
            </a:r>
            <a:r>
              <a:rPr lang="nl-NL">
                <a:solidFill>
                  <a:srgbClr val="333333"/>
                </a:solidFill>
                <a:latin typeface="Helvetica Neue"/>
                <a:ea typeface="Helvetica Neue"/>
                <a:cs typeface="Helvetica Neue"/>
                <a:sym typeface="Helvetica Neue"/>
              </a:rPr>
              <a:t> en beantwoord de vraag. </a:t>
            </a:r>
            <a:endParaRPr>
              <a:solidFill>
                <a:srgbClr val="333333"/>
              </a:solidFill>
              <a:latin typeface="Helvetica Neue"/>
              <a:ea typeface="Helvetica Neue"/>
              <a:cs typeface="Helvetica Neue"/>
              <a:sym typeface="Helvetica Neue"/>
            </a:endParaRPr>
          </a:p>
          <a:p>
            <a:pPr marL="0" lvl="0" indent="0" algn="l" rtl="0">
              <a:spcBef>
                <a:spcPts val="1000"/>
              </a:spcBef>
              <a:spcAft>
                <a:spcPts val="0"/>
              </a:spcAft>
              <a:buSzPct val="79999"/>
              <a:buNone/>
            </a:pPr>
            <a:r>
              <a:rPr lang="nl-NL">
                <a:solidFill>
                  <a:srgbClr val="333333"/>
                </a:solidFill>
                <a:latin typeface="Helvetica Neue"/>
                <a:ea typeface="Helvetica Neue"/>
                <a:cs typeface="Helvetica Neue"/>
                <a:sym typeface="Helvetica Neue"/>
              </a:rPr>
              <a:t>‘Een vragenrondje in </a:t>
            </a:r>
            <a:r>
              <a:rPr lang="nl-NL" i="1">
                <a:solidFill>
                  <a:srgbClr val="333333"/>
                </a:solidFill>
                <a:latin typeface="Helvetica Neue"/>
                <a:ea typeface="Helvetica Neue"/>
                <a:cs typeface="Helvetica Neue"/>
                <a:sym typeface="Helvetica Neue"/>
              </a:rPr>
              <a:t>de Volkskrant</a:t>
            </a:r>
            <a:r>
              <a:rPr lang="nl-NL">
                <a:solidFill>
                  <a:srgbClr val="333333"/>
                </a:solidFill>
                <a:latin typeface="Helvetica Neue"/>
                <a:ea typeface="Helvetica Neue"/>
                <a:cs typeface="Helvetica Neue"/>
                <a:sym typeface="Helvetica Neue"/>
              </a:rPr>
              <a:t> leverde vooral lacherig commentaar op. Hoe ouderwets moet je zijn om heden ten dage nog met kledingvoorschriften op school aan te komen zetten? Iedereen weet toch dat tieners niets liever doen dan de grens opzoeken en die overschrijden? Kleding valt onder de individuele vrijheid van expressie en het getuigt van een benepen jarenvijftigmoraal om die te willen beperken.’ (alinea 1, regels 19-31)</a:t>
            </a:r>
            <a:endParaRPr/>
          </a:p>
          <a:p>
            <a:pPr marL="0" lvl="0" indent="0" algn="l" rtl="0">
              <a:spcBef>
                <a:spcPts val="1000"/>
              </a:spcBef>
              <a:spcAft>
                <a:spcPts val="0"/>
              </a:spcAft>
              <a:buSzPct val="79999"/>
              <a:buNone/>
            </a:pPr>
            <a:endParaRPr>
              <a:solidFill>
                <a:srgbClr val="333333"/>
              </a:solidFill>
              <a:latin typeface="Helvetica Neue"/>
              <a:ea typeface="Helvetica Neue"/>
              <a:cs typeface="Helvetica Neue"/>
              <a:sym typeface="Helvetica Neue"/>
            </a:endParaRPr>
          </a:p>
          <a:p>
            <a:pPr marL="342900" lvl="0" indent="-342900" algn="l" rtl="0">
              <a:spcBef>
                <a:spcPts val="1000"/>
              </a:spcBef>
              <a:spcAft>
                <a:spcPts val="0"/>
              </a:spcAft>
              <a:buSzPct val="79999"/>
              <a:buChar char="►"/>
            </a:pPr>
            <a:r>
              <a:rPr lang="nl-NL">
                <a:solidFill>
                  <a:srgbClr val="333333"/>
                </a:solidFill>
                <a:latin typeface="Helvetica Neue"/>
                <a:ea typeface="Helvetica Neue"/>
                <a:cs typeface="Helvetica Neue"/>
                <a:sym typeface="Helvetica Neue"/>
              </a:rPr>
              <a:t>(</a:t>
            </a:r>
            <a:r>
              <a:rPr lang="nl-NL" i="1">
                <a:solidFill>
                  <a:srgbClr val="333333"/>
                </a:solidFill>
                <a:latin typeface="Helvetica Neue"/>
                <a:ea typeface="Helvetica Neue"/>
                <a:cs typeface="Helvetica Neue"/>
                <a:sym typeface="Helvetica Neue"/>
              </a:rPr>
              <a:t>1p</a:t>
            </a:r>
            <a:r>
              <a:rPr lang="nl-NL">
                <a:solidFill>
                  <a:srgbClr val="333333"/>
                </a:solidFill>
                <a:latin typeface="Helvetica Neue"/>
                <a:ea typeface="Helvetica Neue"/>
                <a:cs typeface="Helvetica Neue"/>
                <a:sym typeface="Helvetica Neue"/>
              </a:rPr>
              <a:t>) Met welk woord kan de gevoelswaarde die uit deze reacties in </a:t>
            </a:r>
            <a:r>
              <a:rPr lang="nl-NL" i="1">
                <a:solidFill>
                  <a:srgbClr val="333333"/>
                </a:solidFill>
                <a:latin typeface="Helvetica Neue"/>
                <a:ea typeface="Helvetica Neue"/>
                <a:cs typeface="Helvetica Neue"/>
                <a:sym typeface="Helvetica Neue"/>
              </a:rPr>
              <a:t>de Volkskrant</a:t>
            </a:r>
            <a:r>
              <a:rPr lang="nl-NL">
                <a:solidFill>
                  <a:srgbClr val="333333"/>
                </a:solidFill>
                <a:latin typeface="Helvetica Neue"/>
                <a:ea typeface="Helvetica Neue"/>
                <a:cs typeface="Helvetica Neue"/>
                <a:sym typeface="Helvetica Neue"/>
              </a:rPr>
              <a:t> spreekt het best omschreven worden?</a:t>
            </a:r>
            <a:endParaRPr>
              <a:solidFill>
                <a:srgbClr val="333333"/>
              </a:solidFill>
              <a:latin typeface="Helvetica Neue"/>
              <a:ea typeface="Helvetica Neue"/>
              <a:cs typeface="Helvetica Neue"/>
              <a:sym typeface="Helvetica Neue"/>
            </a:endParaRPr>
          </a:p>
          <a:p>
            <a:pPr marL="342900" lvl="0" indent="-342900" algn="l" rtl="0">
              <a:spcBef>
                <a:spcPts val="1000"/>
              </a:spcBef>
              <a:spcAft>
                <a:spcPts val="0"/>
              </a:spcAft>
              <a:buSzPct val="79999"/>
              <a:buFont typeface="Arial"/>
              <a:buChar char="•"/>
            </a:pPr>
            <a:r>
              <a:rPr lang="nl-NL">
                <a:solidFill>
                  <a:srgbClr val="333333"/>
                </a:solidFill>
                <a:latin typeface="Helvetica Neue"/>
                <a:ea typeface="Helvetica Neue"/>
                <a:cs typeface="Helvetica Neue"/>
                <a:sym typeface="Helvetica Neue"/>
              </a:rPr>
              <a:t>Bezorgdheid / opluchting / sarcasme / verwondering</a:t>
            </a:r>
            <a:endParaRPr/>
          </a:p>
          <a:p>
            <a:pPr marL="0" lvl="0" indent="0" algn="l" rtl="0">
              <a:spcBef>
                <a:spcPts val="1000"/>
              </a:spcBef>
              <a:spcAft>
                <a:spcPts val="0"/>
              </a:spcAft>
              <a:buSzPct val="79999"/>
              <a:buNone/>
            </a:pPr>
            <a:endParaRPr>
              <a:solidFill>
                <a:srgbClr val="333333"/>
              </a:solidFill>
              <a:latin typeface="Helvetica Neue"/>
              <a:ea typeface="Helvetica Neue"/>
              <a:cs typeface="Helvetica Neue"/>
              <a:sym typeface="Helvetica Neue"/>
            </a:endParaRPr>
          </a:p>
          <a:p>
            <a:pPr marL="0" lvl="0" indent="0" algn="l" rtl="0">
              <a:spcBef>
                <a:spcPts val="1000"/>
              </a:spcBef>
              <a:spcAft>
                <a:spcPts val="0"/>
              </a:spcAft>
              <a:buSzPct val="79999"/>
              <a:buNone/>
            </a:pPr>
            <a:r>
              <a:rPr lang="nl-NL">
                <a:solidFill>
                  <a:srgbClr val="333333"/>
                </a:solidFill>
                <a:latin typeface="Helvetica Neue"/>
                <a:ea typeface="Helvetica Neue"/>
                <a:cs typeface="Helvetica Neue"/>
                <a:sym typeface="Helvetica Neue"/>
              </a:rPr>
              <a:t>Tip:</a:t>
            </a:r>
            <a:endParaRPr/>
          </a:p>
          <a:p>
            <a:pPr marL="0" lvl="0" indent="0" algn="l" rtl="0">
              <a:spcBef>
                <a:spcPts val="1000"/>
              </a:spcBef>
              <a:spcAft>
                <a:spcPts val="0"/>
              </a:spcAft>
              <a:buSzPct val="79999"/>
              <a:buNone/>
            </a:pPr>
            <a:r>
              <a:rPr lang="nl-NL">
                <a:solidFill>
                  <a:srgbClr val="333333"/>
                </a:solidFill>
                <a:latin typeface="Helvetica Neue"/>
                <a:ea typeface="Helvetica Neue"/>
                <a:cs typeface="Helvetica Neue"/>
                <a:sym typeface="Helvetica Neue"/>
              </a:rPr>
              <a:t>De reacties leveren vooral vragen op, die verbazing en ongeloof uiten. Welke antwoordmogelijkheid past daar het beste bij?</a:t>
            </a:r>
            <a:endParaRPr/>
          </a:p>
          <a:p>
            <a:pPr marL="0" lvl="0" indent="0" algn="ctr" rtl="0">
              <a:spcBef>
                <a:spcPts val="1000"/>
              </a:spcBef>
              <a:spcAft>
                <a:spcPts val="0"/>
              </a:spcAft>
              <a:buSzPct val="79999"/>
              <a:buNone/>
            </a:pPr>
            <a:endParaRPr>
              <a:solidFill>
                <a:srgbClr val="333333"/>
              </a:solidFill>
              <a:latin typeface="Helvetica Neue"/>
              <a:ea typeface="Helvetica Neue"/>
              <a:cs typeface="Helvetica Neue"/>
              <a:sym typeface="Helvetica Neue"/>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51"/>
          <p:cNvSpPr txBox="1">
            <a:spLocks noGrp="1"/>
          </p:cNvSpPr>
          <p:nvPr>
            <p:ph type="title"/>
          </p:nvPr>
        </p:nvSpPr>
        <p:spPr>
          <a:xfrm>
            <a:off x="1154953" y="973668"/>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nl-NL"/>
              <a:t>Antwoord - Opdracht 11</a:t>
            </a:r>
            <a:endParaRPr/>
          </a:p>
        </p:txBody>
      </p:sp>
      <p:sp>
        <p:nvSpPr>
          <p:cNvPr id="445" name="Google Shape;445;p51"/>
          <p:cNvSpPr txBox="1">
            <a:spLocks noGrp="1"/>
          </p:cNvSpPr>
          <p:nvPr>
            <p:ph type="body" idx="1"/>
          </p:nvPr>
        </p:nvSpPr>
        <p:spPr>
          <a:xfrm>
            <a:off x="558800" y="2370667"/>
            <a:ext cx="10938933" cy="40132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440"/>
              <a:buChar char="►"/>
            </a:pPr>
            <a:r>
              <a:rPr lang="nl-NL">
                <a:solidFill>
                  <a:srgbClr val="333333"/>
                </a:solidFill>
                <a:latin typeface="Helvetica Neue"/>
                <a:ea typeface="Helvetica Neue"/>
                <a:cs typeface="Helvetica Neue"/>
                <a:sym typeface="Helvetica Neue"/>
              </a:rPr>
              <a:t>Lees </a:t>
            </a:r>
            <a:r>
              <a:rPr lang="nl-NL" b="1" u="sng">
                <a:solidFill>
                  <a:schemeClr val="hlink"/>
                </a:solidFill>
                <a:latin typeface="Helvetica Neue"/>
                <a:ea typeface="Helvetica Neue"/>
                <a:cs typeface="Helvetica Neue"/>
                <a:sym typeface="Helvetica Neue"/>
                <a:hlinkClick r:id="rId3"/>
              </a:rPr>
              <a:t>tekst 6 </a:t>
            </a:r>
            <a:r>
              <a:rPr lang="nl-NL" b="1" i="1" u="sng">
                <a:solidFill>
                  <a:schemeClr val="hlink"/>
                </a:solidFill>
                <a:latin typeface="Helvetica Neue"/>
                <a:ea typeface="Helvetica Neue"/>
                <a:cs typeface="Helvetica Neue"/>
                <a:sym typeface="Helvetica Neue"/>
                <a:hlinkClick r:id="rId3"/>
              </a:rPr>
              <a:t>Doen en laten</a:t>
            </a:r>
            <a:r>
              <a:rPr lang="nl-NL">
                <a:solidFill>
                  <a:srgbClr val="333333"/>
                </a:solidFill>
                <a:latin typeface="Helvetica Neue"/>
                <a:ea typeface="Helvetica Neue"/>
                <a:cs typeface="Helvetica Neue"/>
                <a:sym typeface="Helvetica Neue"/>
              </a:rPr>
              <a:t> en beantwoord de vraag. </a:t>
            </a:r>
            <a:endParaRPr>
              <a:solidFill>
                <a:srgbClr val="333333"/>
              </a:solidFill>
              <a:latin typeface="Helvetica Neue"/>
              <a:ea typeface="Helvetica Neue"/>
              <a:cs typeface="Helvetica Neue"/>
              <a:sym typeface="Helvetica Neue"/>
            </a:endParaRPr>
          </a:p>
          <a:p>
            <a:pPr marL="0" lvl="0" indent="0" algn="l" rtl="0">
              <a:spcBef>
                <a:spcPts val="1000"/>
              </a:spcBef>
              <a:spcAft>
                <a:spcPts val="0"/>
              </a:spcAft>
              <a:buSzPts val="1440"/>
              <a:buNone/>
            </a:pPr>
            <a:r>
              <a:rPr lang="nl-NL">
                <a:solidFill>
                  <a:srgbClr val="333333"/>
                </a:solidFill>
                <a:latin typeface="Helvetica Neue"/>
                <a:ea typeface="Helvetica Neue"/>
                <a:cs typeface="Helvetica Neue"/>
                <a:sym typeface="Helvetica Neue"/>
              </a:rPr>
              <a:t>‘Een vragenrondje … willen beperken.’ (alinea 1, regels 19-31)</a:t>
            </a:r>
            <a:endParaRPr/>
          </a:p>
          <a:p>
            <a:pPr marL="0" lvl="0" indent="0" algn="l" rtl="0">
              <a:spcBef>
                <a:spcPts val="1000"/>
              </a:spcBef>
              <a:spcAft>
                <a:spcPts val="0"/>
              </a:spcAft>
              <a:buSzPts val="1440"/>
              <a:buNone/>
            </a:pPr>
            <a:endParaRPr>
              <a:solidFill>
                <a:srgbClr val="333333"/>
              </a:solidFill>
              <a:latin typeface="Helvetica Neue"/>
              <a:ea typeface="Helvetica Neue"/>
              <a:cs typeface="Helvetica Neue"/>
              <a:sym typeface="Helvetica Neue"/>
            </a:endParaRPr>
          </a:p>
          <a:p>
            <a:pPr marL="0" lvl="0" indent="0" algn="l" rtl="0">
              <a:spcBef>
                <a:spcPts val="1000"/>
              </a:spcBef>
              <a:spcAft>
                <a:spcPts val="0"/>
              </a:spcAft>
              <a:buSzPts val="1440"/>
              <a:buNone/>
            </a:pPr>
            <a:r>
              <a:rPr lang="nl-NL">
                <a:solidFill>
                  <a:srgbClr val="333333"/>
                </a:solidFill>
                <a:latin typeface="Helvetica Neue"/>
                <a:ea typeface="Helvetica Neue"/>
                <a:cs typeface="Helvetica Neue"/>
                <a:sym typeface="Helvetica Neue"/>
              </a:rPr>
              <a:t>(</a:t>
            </a:r>
            <a:r>
              <a:rPr lang="nl-NL" i="1">
                <a:solidFill>
                  <a:srgbClr val="333333"/>
                </a:solidFill>
                <a:latin typeface="Helvetica Neue"/>
                <a:ea typeface="Helvetica Neue"/>
                <a:cs typeface="Helvetica Neue"/>
                <a:sym typeface="Helvetica Neue"/>
              </a:rPr>
              <a:t>1p</a:t>
            </a:r>
            <a:r>
              <a:rPr lang="nl-NL">
                <a:solidFill>
                  <a:srgbClr val="333333"/>
                </a:solidFill>
                <a:latin typeface="Helvetica Neue"/>
                <a:ea typeface="Helvetica Neue"/>
                <a:cs typeface="Helvetica Neue"/>
                <a:sym typeface="Helvetica Neue"/>
              </a:rPr>
              <a:t>) 	Met welk woord kan de gevoelswaarde die uit deze reacties in </a:t>
            </a:r>
            <a:r>
              <a:rPr lang="nl-NL" i="1">
                <a:solidFill>
                  <a:srgbClr val="333333"/>
                </a:solidFill>
                <a:latin typeface="Helvetica Neue"/>
                <a:ea typeface="Helvetica Neue"/>
                <a:cs typeface="Helvetica Neue"/>
                <a:sym typeface="Helvetica Neue"/>
              </a:rPr>
              <a:t>de Volkskrant</a:t>
            </a:r>
            <a:r>
              <a:rPr lang="nl-NL">
                <a:solidFill>
                  <a:srgbClr val="333333"/>
                </a:solidFill>
                <a:latin typeface="Helvetica Neue"/>
                <a:ea typeface="Helvetica Neue"/>
                <a:cs typeface="Helvetica Neue"/>
                <a:sym typeface="Helvetica Neue"/>
              </a:rPr>
              <a:t> spreekt het best 			omschreven worden?</a:t>
            </a:r>
            <a:endParaRPr/>
          </a:p>
          <a:p>
            <a:pPr marL="0" lvl="0" indent="0" algn="l" rtl="0">
              <a:spcBef>
                <a:spcPts val="1000"/>
              </a:spcBef>
              <a:spcAft>
                <a:spcPts val="0"/>
              </a:spcAft>
              <a:buSzPts val="1440"/>
              <a:buNone/>
            </a:pPr>
            <a:endParaRPr>
              <a:solidFill>
                <a:srgbClr val="333333"/>
              </a:solidFill>
              <a:latin typeface="Helvetica Neue"/>
              <a:ea typeface="Helvetica Neue"/>
              <a:cs typeface="Helvetica Neue"/>
              <a:sym typeface="Helvetica Neue"/>
            </a:endParaRPr>
          </a:p>
          <a:p>
            <a:pPr marL="342900" lvl="0" indent="-342900" algn="l" rtl="0">
              <a:spcBef>
                <a:spcPts val="1000"/>
              </a:spcBef>
              <a:spcAft>
                <a:spcPts val="0"/>
              </a:spcAft>
              <a:buSzPts val="1440"/>
              <a:buChar char="►"/>
            </a:pPr>
            <a:r>
              <a:rPr lang="nl-NL">
                <a:solidFill>
                  <a:srgbClr val="333333"/>
                </a:solidFill>
                <a:latin typeface="Helvetica Neue"/>
                <a:ea typeface="Helvetica Neue"/>
                <a:cs typeface="Helvetica Neue"/>
                <a:sym typeface="Helvetica Neue"/>
              </a:rPr>
              <a:t>Antwoord:	verwondering</a:t>
            </a:r>
            <a:endParaRPr>
              <a:solidFill>
                <a:srgbClr val="333333"/>
              </a:solidFill>
              <a:latin typeface="Helvetica Neue"/>
              <a:ea typeface="Helvetica Neue"/>
              <a:cs typeface="Helvetica Neue"/>
              <a:sym typeface="Helvetica Neue"/>
            </a:endParaRPr>
          </a:p>
          <a:p>
            <a:pPr marL="0" lvl="0" indent="0" algn="ctr" rtl="0">
              <a:spcBef>
                <a:spcPts val="1000"/>
              </a:spcBef>
              <a:spcAft>
                <a:spcPts val="0"/>
              </a:spcAft>
              <a:buSzPts val="1440"/>
              <a:buNone/>
            </a:pPr>
            <a:endParaRPr>
              <a:solidFill>
                <a:srgbClr val="333333"/>
              </a:solidFill>
              <a:latin typeface="Helvetica Neue"/>
              <a:ea typeface="Helvetica Neue"/>
              <a:cs typeface="Helvetica Neue"/>
              <a:sym typeface="Helvetica Neue"/>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52"/>
          <p:cNvSpPr txBox="1">
            <a:spLocks noGrp="1"/>
          </p:cNvSpPr>
          <p:nvPr>
            <p:ph type="ctrTitle"/>
          </p:nvPr>
        </p:nvSpPr>
        <p:spPr>
          <a:xfrm>
            <a:off x="1154955" y="2099733"/>
            <a:ext cx="8825658" cy="267764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2"/>
              </a:buClr>
              <a:buSzPts val="5400"/>
              <a:buFont typeface="Century Gothic"/>
              <a:buNone/>
            </a:pPr>
            <a:r>
              <a:rPr lang="nl-NL"/>
              <a:t>Einde deel 1</a:t>
            </a:r>
            <a:endParaRPr/>
          </a:p>
        </p:txBody>
      </p:sp>
      <p:sp>
        <p:nvSpPr>
          <p:cNvPr id="451" name="Google Shape;451;p52"/>
          <p:cNvSpPr txBox="1">
            <a:spLocks noGrp="1"/>
          </p:cNvSpPr>
          <p:nvPr>
            <p:ph type="subTitle" idx="1"/>
          </p:nvPr>
        </p:nvSpPr>
        <p:spPr>
          <a:xfrm>
            <a:off x="1233977" y="4777381"/>
            <a:ext cx="8825658" cy="86142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440"/>
              <a:buNone/>
            </a:pPr>
            <a:r>
              <a:rPr lang="nl-NL"/>
              <a:t>ANALYSEREN &amp; INTERPRETEREN: CITEREN EN IN EIGEN WOORDEN ZEGGEN</a:t>
            </a:r>
            <a:endParaRPr/>
          </a:p>
          <a:p>
            <a:pPr marL="0" lvl="0" indent="0" algn="l" rtl="0">
              <a:spcBef>
                <a:spcPts val="1000"/>
              </a:spcBef>
              <a:spcAft>
                <a:spcPts val="0"/>
              </a:spcAft>
              <a:buSzPts val="1440"/>
              <a:buNone/>
            </a:pPr>
            <a:r>
              <a:rPr lang="nl-NL"/>
              <a:t>BRON: NIEUW NEDERLANDS 6E EDITIE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2"/>
          <p:cNvSpPr txBox="1">
            <a:spLocks noGrp="1"/>
          </p:cNvSpPr>
          <p:nvPr>
            <p:ph type="title"/>
          </p:nvPr>
        </p:nvSpPr>
        <p:spPr>
          <a:xfrm>
            <a:off x="1154953" y="973668"/>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nl-NL"/>
              <a:t>Antwoorden - opdracht 1</a:t>
            </a:r>
            <a:endParaRPr/>
          </a:p>
        </p:txBody>
      </p:sp>
      <p:sp>
        <p:nvSpPr>
          <p:cNvPr id="273" name="Google Shape;273;p22"/>
          <p:cNvSpPr txBox="1">
            <a:spLocks noGrp="1"/>
          </p:cNvSpPr>
          <p:nvPr>
            <p:ph type="body" idx="1"/>
          </p:nvPr>
        </p:nvSpPr>
        <p:spPr>
          <a:xfrm>
            <a:off x="1154955" y="2603500"/>
            <a:ext cx="8761412" cy="34163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SzPts val="1440"/>
              <a:buChar char="►"/>
            </a:pPr>
            <a:r>
              <a:rPr lang="nl-NL" dirty="0">
                <a:solidFill>
                  <a:srgbClr val="333333"/>
                </a:solidFill>
                <a:latin typeface="Helvetica Neue"/>
                <a:ea typeface="Helvetica Neue"/>
                <a:cs typeface="Helvetica Neue"/>
                <a:sym typeface="Helvetica Neue"/>
              </a:rPr>
              <a:t>A de hele tekst</a:t>
            </a:r>
            <a:r>
              <a:rPr lang="nl-NL" dirty="0"/>
              <a:t/>
            </a:r>
            <a:br>
              <a:rPr lang="nl-NL" dirty="0"/>
            </a:br>
            <a:r>
              <a:rPr lang="nl-NL" dirty="0">
                <a:solidFill>
                  <a:srgbClr val="333333"/>
                </a:solidFill>
                <a:latin typeface="Helvetica Neue"/>
                <a:ea typeface="Helvetica Neue"/>
                <a:cs typeface="Helvetica Neue"/>
                <a:sym typeface="Helvetica Neue"/>
              </a:rPr>
              <a:t>B een grotere teksteenheid</a:t>
            </a:r>
            <a:r>
              <a:rPr lang="nl-NL" dirty="0"/>
              <a:t/>
            </a:r>
            <a:br>
              <a:rPr lang="nl-NL" dirty="0"/>
            </a:br>
            <a:r>
              <a:rPr lang="nl-NL" dirty="0">
                <a:solidFill>
                  <a:srgbClr val="333333"/>
                </a:solidFill>
                <a:latin typeface="Helvetica Neue"/>
                <a:ea typeface="Helvetica Neue"/>
                <a:cs typeface="Helvetica Neue"/>
                <a:sym typeface="Helvetica Neue"/>
              </a:rPr>
              <a:t>C een klein deel van de tekst</a:t>
            </a:r>
            <a:endParaRPr dirty="0"/>
          </a:p>
          <a:p>
            <a:pPr marL="0" lvl="0" indent="0" algn="l" rtl="0">
              <a:spcBef>
                <a:spcPts val="1000"/>
              </a:spcBef>
              <a:spcAft>
                <a:spcPts val="0"/>
              </a:spcAft>
              <a:buSzPts val="1440"/>
              <a:buNone/>
            </a:pPr>
            <a:endParaRPr dirty="0">
              <a:solidFill>
                <a:srgbClr val="333333"/>
              </a:solidFill>
              <a:latin typeface="Helvetica Neue"/>
              <a:ea typeface="Helvetica Neue"/>
              <a:cs typeface="Helvetica Neue"/>
              <a:sym typeface="Helvetica Neue"/>
            </a:endParaRPr>
          </a:p>
          <a:p>
            <a:pPr marL="0" lvl="0" indent="0" algn="l" rtl="0">
              <a:spcBef>
                <a:spcPts val="1000"/>
              </a:spcBef>
              <a:spcAft>
                <a:spcPts val="0"/>
              </a:spcAft>
              <a:buSzPts val="1440"/>
              <a:buNone/>
            </a:pPr>
            <a:r>
              <a:rPr lang="nl-NL" dirty="0">
                <a:solidFill>
                  <a:srgbClr val="333333"/>
                </a:solidFill>
                <a:latin typeface="Helvetica Neue"/>
                <a:ea typeface="Helvetica Neue"/>
                <a:cs typeface="Helvetica Neue"/>
                <a:sym typeface="Helvetica Neue"/>
              </a:rPr>
              <a:t>1. Een vraag over de titel van een tekst beantwoorden	 = A</a:t>
            </a:r>
            <a:endParaRPr dirty="0"/>
          </a:p>
          <a:p>
            <a:pPr marL="0" lvl="0" indent="0" algn="l" rtl="0">
              <a:spcBef>
                <a:spcPts val="1000"/>
              </a:spcBef>
              <a:spcAft>
                <a:spcPts val="0"/>
              </a:spcAft>
              <a:buSzPts val="1440"/>
              <a:buNone/>
            </a:pPr>
            <a:r>
              <a:rPr lang="nl-NL" dirty="0">
                <a:solidFill>
                  <a:srgbClr val="333333"/>
                </a:solidFill>
                <a:latin typeface="Helvetica Neue"/>
                <a:ea typeface="Helvetica Neue"/>
                <a:cs typeface="Helvetica Neue"/>
                <a:sym typeface="Helvetica Neue"/>
              </a:rPr>
              <a:t>2. Functies van tekstgedeelten vaststellen </a:t>
            </a:r>
            <a:r>
              <a:rPr lang="nl-NL" dirty="0" smtClean="0">
                <a:solidFill>
                  <a:srgbClr val="333333"/>
                </a:solidFill>
                <a:latin typeface="Helvetica Neue"/>
                <a:ea typeface="Helvetica Neue"/>
                <a:cs typeface="Helvetica Neue"/>
                <a:sym typeface="Helvetica Neue"/>
              </a:rPr>
              <a:t>			= </a:t>
            </a:r>
            <a:r>
              <a:rPr lang="nl-NL" dirty="0">
                <a:solidFill>
                  <a:srgbClr val="333333"/>
                </a:solidFill>
                <a:latin typeface="Helvetica Neue"/>
                <a:ea typeface="Helvetica Neue"/>
                <a:cs typeface="Helvetica Neue"/>
                <a:sym typeface="Helvetica Neue"/>
              </a:rPr>
              <a:t>B</a:t>
            </a:r>
            <a:endParaRPr dirty="0"/>
          </a:p>
          <a:p>
            <a:pPr marL="0" lvl="0" indent="0" algn="l" rtl="0">
              <a:spcBef>
                <a:spcPts val="1000"/>
              </a:spcBef>
              <a:spcAft>
                <a:spcPts val="0"/>
              </a:spcAft>
              <a:buSzPts val="1440"/>
              <a:buNone/>
            </a:pPr>
            <a:r>
              <a:rPr lang="nl-NL" dirty="0">
                <a:solidFill>
                  <a:srgbClr val="333333"/>
                </a:solidFill>
                <a:latin typeface="Helvetica Neue"/>
                <a:ea typeface="Helvetica Neue"/>
                <a:cs typeface="Helvetica Neue"/>
                <a:sym typeface="Helvetica Neue"/>
              </a:rPr>
              <a:t>3. Het taalgebruik in een tekst beoordelen </a:t>
            </a:r>
            <a:r>
              <a:rPr lang="nl-NL" dirty="0" smtClean="0">
                <a:solidFill>
                  <a:srgbClr val="333333"/>
                </a:solidFill>
                <a:latin typeface="Helvetica Neue"/>
                <a:ea typeface="Helvetica Neue"/>
                <a:cs typeface="Helvetica Neue"/>
                <a:sym typeface="Helvetica Neue"/>
              </a:rPr>
              <a:t>			= </a:t>
            </a:r>
            <a:r>
              <a:rPr lang="nl-NL" dirty="0">
                <a:solidFill>
                  <a:srgbClr val="333333"/>
                </a:solidFill>
                <a:latin typeface="Helvetica Neue"/>
                <a:ea typeface="Helvetica Neue"/>
                <a:cs typeface="Helvetica Neue"/>
                <a:sym typeface="Helvetica Neue"/>
              </a:rPr>
              <a:t>C</a:t>
            </a:r>
            <a:endParaRPr dirty="0"/>
          </a:p>
          <a:p>
            <a:pPr marL="0" lvl="0" indent="0" algn="l" rtl="0">
              <a:spcBef>
                <a:spcPts val="1000"/>
              </a:spcBef>
              <a:spcAft>
                <a:spcPts val="0"/>
              </a:spcAft>
              <a:buSzPts val="1440"/>
              <a:buNone/>
            </a:pPr>
            <a:r>
              <a:rPr lang="nl-NL" dirty="0">
                <a:solidFill>
                  <a:srgbClr val="333333"/>
                </a:solidFill>
                <a:latin typeface="Helvetica Neue"/>
                <a:ea typeface="Helvetica Neue"/>
                <a:cs typeface="Helvetica Neue"/>
                <a:sym typeface="Helvetica Neue"/>
              </a:rPr>
              <a:t>4. Het tekstdoel/de tekstsoort vaststellen </a:t>
            </a:r>
            <a:r>
              <a:rPr lang="nl-NL" dirty="0" smtClean="0">
                <a:solidFill>
                  <a:srgbClr val="333333"/>
                </a:solidFill>
                <a:latin typeface="Helvetica Neue"/>
                <a:ea typeface="Helvetica Neue"/>
                <a:cs typeface="Helvetica Neue"/>
                <a:sym typeface="Helvetica Neue"/>
              </a:rPr>
              <a:t>			= </a:t>
            </a:r>
            <a:r>
              <a:rPr lang="nl-NL" dirty="0">
                <a:solidFill>
                  <a:srgbClr val="333333"/>
                </a:solidFill>
                <a:latin typeface="Helvetica Neue"/>
                <a:ea typeface="Helvetica Neue"/>
                <a:cs typeface="Helvetica Neue"/>
                <a:sym typeface="Helvetica Neue"/>
              </a:rPr>
              <a:t>A</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3"/>
          <p:cNvSpPr txBox="1">
            <a:spLocks noGrp="1"/>
          </p:cNvSpPr>
          <p:nvPr>
            <p:ph type="title"/>
          </p:nvPr>
        </p:nvSpPr>
        <p:spPr>
          <a:xfrm>
            <a:off x="1154953" y="973668"/>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nl-NL"/>
              <a:t>Opdracht 2</a:t>
            </a:r>
            <a:endParaRPr/>
          </a:p>
        </p:txBody>
      </p:sp>
      <p:sp>
        <p:nvSpPr>
          <p:cNvPr id="279" name="Google Shape;279;p23"/>
          <p:cNvSpPr txBox="1">
            <a:spLocks noGrp="1"/>
          </p:cNvSpPr>
          <p:nvPr>
            <p:ph type="body" idx="1"/>
          </p:nvPr>
        </p:nvSpPr>
        <p:spPr>
          <a:xfrm>
            <a:off x="1154955" y="2603500"/>
            <a:ext cx="8761412" cy="34163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spcBef>
                <a:spcPts val="0"/>
              </a:spcBef>
              <a:spcAft>
                <a:spcPts val="0"/>
              </a:spcAft>
              <a:buSzPct val="79999"/>
              <a:buNone/>
            </a:pPr>
            <a:r>
              <a:rPr lang="nl-NL">
                <a:solidFill>
                  <a:srgbClr val="333333"/>
                </a:solidFill>
                <a:latin typeface="Helvetica Neue"/>
                <a:ea typeface="Helvetica Neue"/>
                <a:cs typeface="Helvetica Neue"/>
                <a:sym typeface="Helvetica Neue"/>
              </a:rPr>
              <a:t>Hieronder staan in alfabetische volgorde enkele tekstonafhankelijke ‘opdrachten’ waarmee de vaardigheden analyseren en interpreteren op het examen getoetst worden.</a:t>
            </a:r>
            <a:r>
              <a:rPr lang="nl-NL"/>
              <a:t/>
            </a:r>
            <a:br>
              <a:rPr lang="nl-NL"/>
            </a:br>
            <a:endParaRPr/>
          </a:p>
          <a:p>
            <a:pPr marL="342900" lvl="0" indent="-342900" algn="l" rtl="0">
              <a:spcBef>
                <a:spcPts val="1000"/>
              </a:spcBef>
              <a:spcAft>
                <a:spcPts val="0"/>
              </a:spcAft>
              <a:buSzPct val="79999"/>
              <a:buChar char="►"/>
            </a:pPr>
            <a:r>
              <a:rPr lang="nl-NL">
                <a:solidFill>
                  <a:srgbClr val="333333"/>
                </a:solidFill>
                <a:latin typeface="Helvetica Neue"/>
                <a:ea typeface="Helvetica Neue"/>
                <a:cs typeface="Helvetica Neue"/>
                <a:sym typeface="Helvetica Neue"/>
              </a:rPr>
              <a:t>Kies achter elke opdracht of die betrekking heeft op:</a:t>
            </a:r>
            <a:r>
              <a:rPr lang="nl-NL"/>
              <a:t/>
            </a:r>
            <a:br>
              <a:rPr lang="nl-NL"/>
            </a:br>
            <a:r>
              <a:rPr lang="nl-NL">
                <a:solidFill>
                  <a:srgbClr val="333333"/>
                </a:solidFill>
                <a:latin typeface="Helvetica Neue"/>
                <a:ea typeface="Helvetica Neue"/>
                <a:cs typeface="Helvetica Neue"/>
                <a:sym typeface="Helvetica Neue"/>
              </a:rPr>
              <a:t>A de hele tekst</a:t>
            </a:r>
            <a:r>
              <a:rPr lang="nl-NL"/>
              <a:t/>
            </a:r>
            <a:br>
              <a:rPr lang="nl-NL"/>
            </a:br>
            <a:r>
              <a:rPr lang="nl-NL">
                <a:solidFill>
                  <a:srgbClr val="333333"/>
                </a:solidFill>
                <a:latin typeface="Helvetica Neue"/>
                <a:ea typeface="Helvetica Neue"/>
                <a:cs typeface="Helvetica Neue"/>
                <a:sym typeface="Helvetica Neue"/>
              </a:rPr>
              <a:t>B een grotere teksteenheid</a:t>
            </a:r>
            <a:r>
              <a:rPr lang="nl-NL"/>
              <a:t/>
            </a:r>
            <a:br>
              <a:rPr lang="nl-NL"/>
            </a:br>
            <a:r>
              <a:rPr lang="nl-NL">
                <a:solidFill>
                  <a:srgbClr val="333333"/>
                </a:solidFill>
                <a:latin typeface="Helvetica Neue"/>
                <a:ea typeface="Helvetica Neue"/>
                <a:cs typeface="Helvetica Neue"/>
                <a:sym typeface="Helvetica Neue"/>
              </a:rPr>
              <a:t>C een klein deel van de tekst</a:t>
            </a:r>
            <a:endParaRPr/>
          </a:p>
          <a:p>
            <a:pPr marL="0" lvl="0" indent="0" algn="l" rtl="0">
              <a:spcBef>
                <a:spcPts val="1000"/>
              </a:spcBef>
              <a:spcAft>
                <a:spcPts val="0"/>
              </a:spcAft>
              <a:buSzPct val="79999"/>
              <a:buNone/>
            </a:pPr>
            <a:r>
              <a:rPr lang="nl-NL">
                <a:solidFill>
                  <a:srgbClr val="333333"/>
                </a:solidFill>
                <a:latin typeface="Helvetica Neue"/>
                <a:ea typeface="Helvetica Neue"/>
                <a:cs typeface="Helvetica Neue"/>
                <a:sym typeface="Helvetica Neue"/>
              </a:rPr>
              <a:t>5. Iets met eigen woorden uitleggen</a:t>
            </a:r>
            <a:endParaRPr/>
          </a:p>
          <a:p>
            <a:pPr marL="0" lvl="0" indent="0" algn="l" rtl="0">
              <a:spcBef>
                <a:spcPts val="1000"/>
              </a:spcBef>
              <a:spcAft>
                <a:spcPts val="0"/>
              </a:spcAft>
              <a:buSzPct val="79999"/>
              <a:buNone/>
            </a:pPr>
            <a:r>
              <a:rPr lang="nl-NL">
                <a:solidFill>
                  <a:srgbClr val="333333"/>
                </a:solidFill>
                <a:latin typeface="Helvetica Neue"/>
                <a:ea typeface="Helvetica Neue"/>
                <a:cs typeface="Helvetica Neue"/>
                <a:sym typeface="Helvetica Neue"/>
              </a:rPr>
              <a:t>6. Teksten of tekstfragmenten met elkaar vergelijken</a:t>
            </a:r>
            <a:endParaRPr/>
          </a:p>
          <a:p>
            <a:pPr marL="0" lvl="0" indent="0" algn="l" rtl="0">
              <a:spcBef>
                <a:spcPts val="1000"/>
              </a:spcBef>
              <a:spcAft>
                <a:spcPts val="0"/>
              </a:spcAft>
              <a:buSzPct val="79999"/>
              <a:buNone/>
            </a:pPr>
            <a:r>
              <a:rPr lang="nl-NL">
                <a:solidFill>
                  <a:srgbClr val="333333"/>
                </a:solidFill>
                <a:latin typeface="Helvetica Neue"/>
                <a:ea typeface="Helvetica Neue"/>
                <a:cs typeface="Helvetica Neue"/>
                <a:sym typeface="Helvetica Neue"/>
              </a:rPr>
              <a:t>7. Uitspraken over een tekst beoordelen</a:t>
            </a:r>
            <a:endParaRPr/>
          </a:p>
          <a:p>
            <a:pPr marL="0" lvl="0" indent="0" algn="l" rtl="0">
              <a:spcBef>
                <a:spcPts val="1000"/>
              </a:spcBef>
              <a:spcAft>
                <a:spcPts val="0"/>
              </a:spcAft>
              <a:buSzPct val="79999"/>
              <a:buNone/>
            </a:pPr>
            <a:r>
              <a:rPr lang="nl-NL">
                <a:solidFill>
                  <a:srgbClr val="333333"/>
                </a:solidFill>
                <a:latin typeface="Helvetica Neue"/>
                <a:ea typeface="Helvetica Neue"/>
                <a:cs typeface="Helvetica Neue"/>
                <a:sym typeface="Helvetica Neue"/>
              </a:rPr>
              <a:t>8. Woorden of zinnen uit de tekst citeren</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24"/>
          <p:cNvSpPr txBox="1">
            <a:spLocks noGrp="1"/>
          </p:cNvSpPr>
          <p:nvPr>
            <p:ph type="title"/>
          </p:nvPr>
        </p:nvSpPr>
        <p:spPr>
          <a:xfrm>
            <a:off x="1154953" y="973668"/>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nl-NL"/>
              <a:t>Antwoorden - opdracht 2</a:t>
            </a:r>
            <a:endParaRPr/>
          </a:p>
        </p:txBody>
      </p:sp>
      <p:sp>
        <p:nvSpPr>
          <p:cNvPr id="285" name="Google Shape;285;p24"/>
          <p:cNvSpPr txBox="1">
            <a:spLocks noGrp="1"/>
          </p:cNvSpPr>
          <p:nvPr>
            <p:ph type="body" idx="1"/>
          </p:nvPr>
        </p:nvSpPr>
        <p:spPr>
          <a:xfrm>
            <a:off x="1154955" y="2603500"/>
            <a:ext cx="8761412" cy="34163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440"/>
              <a:buNone/>
            </a:pPr>
            <a:r>
              <a:rPr lang="nl-NL" dirty="0">
                <a:solidFill>
                  <a:srgbClr val="333333"/>
                </a:solidFill>
                <a:latin typeface="Helvetica Neue"/>
                <a:ea typeface="Helvetica Neue"/>
                <a:cs typeface="Helvetica Neue"/>
                <a:sym typeface="Helvetica Neue"/>
              </a:rPr>
              <a:t>A de hele tekst</a:t>
            </a:r>
            <a:r>
              <a:rPr lang="nl-NL" dirty="0"/>
              <a:t/>
            </a:r>
            <a:br>
              <a:rPr lang="nl-NL" dirty="0"/>
            </a:br>
            <a:r>
              <a:rPr lang="nl-NL" dirty="0">
                <a:solidFill>
                  <a:srgbClr val="333333"/>
                </a:solidFill>
                <a:latin typeface="Helvetica Neue"/>
                <a:ea typeface="Helvetica Neue"/>
                <a:cs typeface="Helvetica Neue"/>
                <a:sym typeface="Helvetica Neue"/>
              </a:rPr>
              <a:t>B een grotere teksteenheid</a:t>
            </a:r>
            <a:r>
              <a:rPr lang="nl-NL" dirty="0"/>
              <a:t/>
            </a:r>
            <a:br>
              <a:rPr lang="nl-NL" dirty="0"/>
            </a:br>
            <a:r>
              <a:rPr lang="nl-NL" dirty="0">
                <a:solidFill>
                  <a:srgbClr val="333333"/>
                </a:solidFill>
                <a:latin typeface="Helvetica Neue"/>
                <a:ea typeface="Helvetica Neue"/>
                <a:cs typeface="Helvetica Neue"/>
                <a:sym typeface="Helvetica Neue"/>
              </a:rPr>
              <a:t>C een klein deel van de tekst</a:t>
            </a:r>
            <a:endParaRPr dirty="0"/>
          </a:p>
          <a:p>
            <a:pPr marL="0" lvl="0" indent="0" algn="l" rtl="0">
              <a:spcBef>
                <a:spcPts val="1000"/>
              </a:spcBef>
              <a:spcAft>
                <a:spcPts val="0"/>
              </a:spcAft>
              <a:buSzPts val="1440"/>
              <a:buNone/>
            </a:pPr>
            <a:endParaRPr dirty="0">
              <a:solidFill>
                <a:srgbClr val="333333"/>
              </a:solidFill>
              <a:latin typeface="Helvetica Neue"/>
              <a:ea typeface="Helvetica Neue"/>
              <a:cs typeface="Helvetica Neue"/>
              <a:sym typeface="Helvetica Neue"/>
            </a:endParaRPr>
          </a:p>
          <a:p>
            <a:pPr marL="0" lvl="0" indent="0" algn="l" rtl="0">
              <a:spcBef>
                <a:spcPts val="1000"/>
              </a:spcBef>
              <a:spcAft>
                <a:spcPts val="0"/>
              </a:spcAft>
              <a:buSzPts val="1440"/>
              <a:buNone/>
            </a:pPr>
            <a:r>
              <a:rPr lang="nl-NL" dirty="0">
                <a:solidFill>
                  <a:srgbClr val="333333"/>
                </a:solidFill>
                <a:latin typeface="Helvetica Neue"/>
                <a:ea typeface="Helvetica Neue"/>
                <a:cs typeface="Helvetica Neue"/>
                <a:sym typeface="Helvetica Neue"/>
              </a:rPr>
              <a:t>5. Iets met eigen woorden uitleggen </a:t>
            </a:r>
            <a:r>
              <a:rPr lang="nl-NL" dirty="0" smtClean="0">
                <a:solidFill>
                  <a:srgbClr val="333333"/>
                </a:solidFill>
                <a:latin typeface="Helvetica Neue"/>
                <a:ea typeface="Helvetica Neue"/>
                <a:cs typeface="Helvetica Neue"/>
                <a:sym typeface="Helvetica Neue"/>
              </a:rPr>
              <a:t>		= </a:t>
            </a:r>
            <a:r>
              <a:rPr lang="nl-NL" dirty="0">
                <a:solidFill>
                  <a:srgbClr val="333333"/>
                </a:solidFill>
                <a:latin typeface="Helvetica Neue"/>
                <a:ea typeface="Helvetica Neue"/>
                <a:cs typeface="Helvetica Neue"/>
                <a:sym typeface="Helvetica Neue"/>
              </a:rPr>
              <a:t>C</a:t>
            </a:r>
            <a:endParaRPr dirty="0"/>
          </a:p>
          <a:p>
            <a:pPr marL="0" lvl="0" indent="0" algn="l" rtl="0">
              <a:spcBef>
                <a:spcPts val="1000"/>
              </a:spcBef>
              <a:spcAft>
                <a:spcPts val="0"/>
              </a:spcAft>
              <a:buSzPts val="1440"/>
              <a:buNone/>
            </a:pPr>
            <a:r>
              <a:rPr lang="nl-NL" dirty="0">
                <a:solidFill>
                  <a:srgbClr val="333333"/>
                </a:solidFill>
                <a:latin typeface="Helvetica Neue"/>
                <a:ea typeface="Helvetica Neue"/>
                <a:cs typeface="Helvetica Neue"/>
                <a:sym typeface="Helvetica Neue"/>
              </a:rPr>
              <a:t>6. Teksten of tekstfragmenten met elkaar vergelijken </a:t>
            </a:r>
            <a:r>
              <a:rPr lang="nl-NL" dirty="0" smtClean="0">
                <a:solidFill>
                  <a:srgbClr val="333333"/>
                </a:solidFill>
                <a:latin typeface="Helvetica Neue"/>
                <a:ea typeface="Helvetica Neue"/>
                <a:cs typeface="Helvetica Neue"/>
                <a:sym typeface="Helvetica Neue"/>
              </a:rPr>
              <a:t>	= </a:t>
            </a:r>
            <a:r>
              <a:rPr lang="nl-NL" dirty="0">
                <a:solidFill>
                  <a:srgbClr val="333333"/>
                </a:solidFill>
                <a:latin typeface="Helvetica Neue"/>
                <a:ea typeface="Helvetica Neue"/>
                <a:cs typeface="Helvetica Neue"/>
                <a:sym typeface="Helvetica Neue"/>
              </a:rPr>
              <a:t>A</a:t>
            </a:r>
            <a:endParaRPr dirty="0"/>
          </a:p>
          <a:p>
            <a:pPr marL="0" lvl="0" indent="0" algn="l" rtl="0">
              <a:spcBef>
                <a:spcPts val="1000"/>
              </a:spcBef>
              <a:spcAft>
                <a:spcPts val="0"/>
              </a:spcAft>
              <a:buSzPts val="1440"/>
              <a:buNone/>
            </a:pPr>
            <a:r>
              <a:rPr lang="nl-NL" dirty="0">
                <a:solidFill>
                  <a:srgbClr val="333333"/>
                </a:solidFill>
                <a:latin typeface="Helvetica Neue"/>
                <a:ea typeface="Helvetica Neue"/>
                <a:cs typeface="Helvetica Neue"/>
                <a:sym typeface="Helvetica Neue"/>
              </a:rPr>
              <a:t>7. Uitspraken over een tekst beoordelen </a:t>
            </a:r>
            <a:r>
              <a:rPr lang="nl-NL" dirty="0" smtClean="0">
                <a:solidFill>
                  <a:srgbClr val="333333"/>
                </a:solidFill>
                <a:latin typeface="Helvetica Neue"/>
                <a:ea typeface="Helvetica Neue"/>
                <a:cs typeface="Helvetica Neue"/>
                <a:sym typeface="Helvetica Neue"/>
              </a:rPr>
              <a:t>		= </a:t>
            </a:r>
            <a:r>
              <a:rPr lang="nl-NL" dirty="0">
                <a:solidFill>
                  <a:srgbClr val="333333"/>
                </a:solidFill>
                <a:latin typeface="Helvetica Neue"/>
                <a:ea typeface="Helvetica Neue"/>
                <a:cs typeface="Helvetica Neue"/>
                <a:sym typeface="Helvetica Neue"/>
              </a:rPr>
              <a:t>A</a:t>
            </a:r>
            <a:endParaRPr dirty="0"/>
          </a:p>
          <a:p>
            <a:pPr marL="0" lvl="0" indent="0" algn="l" rtl="0">
              <a:spcBef>
                <a:spcPts val="1000"/>
              </a:spcBef>
              <a:spcAft>
                <a:spcPts val="0"/>
              </a:spcAft>
              <a:buSzPts val="1440"/>
              <a:buNone/>
            </a:pPr>
            <a:r>
              <a:rPr lang="nl-NL" dirty="0">
                <a:solidFill>
                  <a:srgbClr val="333333"/>
                </a:solidFill>
                <a:latin typeface="Helvetica Neue"/>
                <a:ea typeface="Helvetica Neue"/>
                <a:cs typeface="Helvetica Neue"/>
                <a:sym typeface="Helvetica Neue"/>
              </a:rPr>
              <a:t>8. Woorden of zinnen uit de tekst citeren </a:t>
            </a:r>
            <a:r>
              <a:rPr lang="nl-NL" dirty="0" smtClean="0">
                <a:solidFill>
                  <a:srgbClr val="333333"/>
                </a:solidFill>
                <a:latin typeface="Helvetica Neue"/>
                <a:ea typeface="Helvetica Neue"/>
                <a:cs typeface="Helvetica Neue"/>
                <a:sym typeface="Helvetica Neue"/>
              </a:rPr>
              <a:t>		= </a:t>
            </a:r>
            <a:r>
              <a:rPr lang="nl-NL" dirty="0">
                <a:solidFill>
                  <a:srgbClr val="333333"/>
                </a:solidFill>
                <a:latin typeface="Helvetica Neue"/>
                <a:ea typeface="Helvetica Neue"/>
                <a:cs typeface="Helvetica Neue"/>
                <a:sym typeface="Helvetica Neue"/>
              </a:rPr>
              <a:t>C</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25"/>
          <p:cNvSpPr txBox="1">
            <a:spLocks noGrp="1"/>
          </p:cNvSpPr>
          <p:nvPr>
            <p:ph type="ctrTitle"/>
          </p:nvPr>
        </p:nvSpPr>
        <p:spPr>
          <a:xfrm>
            <a:off x="1154955" y="2099733"/>
            <a:ext cx="8825658" cy="2677648"/>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Clr>
                <a:schemeClr val="lt2"/>
              </a:buClr>
              <a:buSzPts val="5400"/>
              <a:buFont typeface="Century Gothic"/>
              <a:buNone/>
            </a:pPr>
            <a:r>
              <a:rPr lang="nl-NL"/>
              <a:t>CITEREN</a:t>
            </a:r>
            <a:endParaRPr/>
          </a:p>
        </p:txBody>
      </p:sp>
      <p:sp>
        <p:nvSpPr>
          <p:cNvPr id="291" name="Google Shape;291;p25"/>
          <p:cNvSpPr txBox="1">
            <a:spLocks noGrp="1"/>
          </p:cNvSpPr>
          <p:nvPr>
            <p:ph type="subTitle" idx="1"/>
          </p:nvPr>
        </p:nvSpPr>
        <p:spPr>
          <a:xfrm>
            <a:off x="1154955" y="4777380"/>
            <a:ext cx="8825658" cy="86142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440"/>
              <a:buNone/>
            </a:pPr>
            <a:r>
              <a:rPr lang="nl-NL"/>
              <a:t>WOORDEN OF ZINNEN UIT DE TEKST CITEREN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26"/>
          <p:cNvSpPr txBox="1">
            <a:spLocks noGrp="1"/>
          </p:cNvSpPr>
          <p:nvPr>
            <p:ph type="body" idx="1"/>
          </p:nvPr>
        </p:nvSpPr>
        <p:spPr>
          <a:xfrm>
            <a:off x="1154955" y="2603500"/>
            <a:ext cx="8761412" cy="34163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SzPts val="1440"/>
              <a:buNone/>
            </a:pPr>
            <a:r>
              <a:rPr lang="nl-NL">
                <a:solidFill>
                  <a:srgbClr val="333333"/>
                </a:solidFill>
                <a:latin typeface="Helvetica Neue"/>
                <a:ea typeface="Helvetica Neue"/>
                <a:cs typeface="Helvetica Neue"/>
                <a:sym typeface="Helvetica Neue"/>
              </a:rPr>
              <a:t>In het Eindexamen Leesvaardigheid krijg je soms de opdracht (uit een bepaalde alinea) een stukje tekst te </a:t>
            </a:r>
            <a:r>
              <a:rPr lang="nl-NL" b="1">
                <a:solidFill>
                  <a:srgbClr val="333333"/>
                </a:solidFill>
                <a:latin typeface="Helvetica Neue"/>
                <a:ea typeface="Helvetica Neue"/>
                <a:cs typeface="Helvetica Neue"/>
                <a:sym typeface="Helvetica Neue"/>
              </a:rPr>
              <a:t>citeren</a:t>
            </a:r>
            <a:r>
              <a:rPr lang="nl-NL">
                <a:solidFill>
                  <a:srgbClr val="333333"/>
                </a:solidFill>
                <a:latin typeface="Helvetica Neue"/>
                <a:ea typeface="Helvetica Neue"/>
                <a:cs typeface="Helvetica Neue"/>
                <a:sym typeface="Helvetica Neue"/>
              </a:rPr>
              <a:t>. </a:t>
            </a:r>
            <a:endParaRPr>
              <a:solidFill>
                <a:srgbClr val="333333"/>
              </a:solidFill>
              <a:latin typeface="Helvetica Neue"/>
              <a:ea typeface="Helvetica Neue"/>
              <a:cs typeface="Helvetica Neue"/>
              <a:sym typeface="Helvetica Neue"/>
            </a:endParaRPr>
          </a:p>
          <a:p>
            <a:pPr marL="0" lvl="0" indent="0" algn="l" rtl="0">
              <a:spcBef>
                <a:spcPts val="1000"/>
              </a:spcBef>
              <a:spcAft>
                <a:spcPts val="0"/>
              </a:spcAft>
              <a:buSzPts val="1440"/>
              <a:buNone/>
            </a:pPr>
            <a:r>
              <a:rPr lang="nl-NL">
                <a:solidFill>
                  <a:srgbClr val="333333"/>
                </a:solidFill>
                <a:latin typeface="Helvetica Neue"/>
                <a:ea typeface="Helvetica Neue"/>
                <a:cs typeface="Helvetica Neue"/>
                <a:sym typeface="Helvetica Neue"/>
              </a:rPr>
              <a:t>Citeren betekent: iets letterlijk overnemen uit de tekst. </a:t>
            </a:r>
            <a:endParaRPr>
              <a:solidFill>
                <a:srgbClr val="333333"/>
              </a:solidFill>
              <a:latin typeface="Helvetica Neue"/>
              <a:ea typeface="Helvetica Neue"/>
              <a:cs typeface="Helvetica Neue"/>
              <a:sym typeface="Helvetica Neue"/>
            </a:endParaRPr>
          </a:p>
          <a:p>
            <a:pPr marL="0" lvl="0" indent="0" algn="l" rtl="0">
              <a:spcBef>
                <a:spcPts val="1000"/>
              </a:spcBef>
              <a:spcAft>
                <a:spcPts val="0"/>
              </a:spcAft>
              <a:buSzPts val="1440"/>
              <a:buNone/>
            </a:pPr>
            <a:r>
              <a:rPr lang="nl-NL">
                <a:solidFill>
                  <a:srgbClr val="333333"/>
                </a:solidFill>
                <a:latin typeface="Helvetica Neue"/>
                <a:ea typeface="Helvetica Neue"/>
                <a:cs typeface="Helvetica Neue"/>
                <a:sym typeface="Helvetica Neue"/>
              </a:rPr>
              <a:t>Let op: Je hoeft alleen maar de eerste twee woorden en de laatste twee woorden plus de regelnummers te noteren. </a:t>
            </a:r>
            <a:endParaRPr>
              <a:solidFill>
                <a:srgbClr val="333333"/>
              </a:solidFill>
              <a:latin typeface="Helvetica Neue"/>
              <a:ea typeface="Helvetica Neue"/>
              <a:cs typeface="Helvetica Neue"/>
              <a:sym typeface="Helvetica Neue"/>
            </a:endParaRPr>
          </a:p>
          <a:p>
            <a:pPr marL="0" lvl="0" indent="0" algn="l" rtl="0">
              <a:spcBef>
                <a:spcPts val="1000"/>
              </a:spcBef>
              <a:spcAft>
                <a:spcPts val="0"/>
              </a:spcAft>
              <a:buSzPts val="1440"/>
              <a:buNone/>
            </a:pPr>
            <a:r>
              <a:rPr lang="nl-NL">
                <a:solidFill>
                  <a:srgbClr val="333333"/>
                </a:solidFill>
                <a:latin typeface="Helvetica Neue"/>
                <a:ea typeface="Helvetica Neue"/>
                <a:cs typeface="Helvetica Neue"/>
                <a:sym typeface="Helvetica Neue"/>
              </a:rPr>
              <a:t>Schrijf dus niet meer over dan nodig is. Op die manier win je tijd en voorkom je spelfouten.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7"/>
          <p:cNvSpPr txBox="1">
            <a:spLocks noGrp="1"/>
          </p:cNvSpPr>
          <p:nvPr>
            <p:ph type="title"/>
          </p:nvPr>
        </p:nvSpPr>
        <p:spPr>
          <a:xfrm>
            <a:off x="1154953" y="973668"/>
            <a:ext cx="8761413" cy="706964"/>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lt2"/>
              </a:buClr>
              <a:buSzPts val="3600"/>
              <a:buFont typeface="Century Gothic"/>
              <a:buNone/>
            </a:pPr>
            <a:r>
              <a:rPr lang="nl-NL"/>
              <a:t>Citeervragen, welke mogelijke citeervragen zijn er?</a:t>
            </a:r>
            <a:endParaRPr/>
          </a:p>
        </p:txBody>
      </p:sp>
      <p:sp>
        <p:nvSpPr>
          <p:cNvPr id="302" name="Google Shape;302;p27"/>
          <p:cNvSpPr txBox="1">
            <a:spLocks noGrp="1"/>
          </p:cNvSpPr>
          <p:nvPr>
            <p:ph type="body" idx="1"/>
          </p:nvPr>
        </p:nvSpPr>
        <p:spPr>
          <a:xfrm>
            <a:off x="374073" y="2314222"/>
            <a:ext cx="11276060" cy="4086578"/>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spcBef>
                <a:spcPts val="0"/>
              </a:spcBef>
              <a:spcAft>
                <a:spcPts val="0"/>
              </a:spcAft>
              <a:buSzPct val="79999"/>
              <a:buNone/>
            </a:pPr>
            <a:r>
              <a:rPr lang="nl-NL" dirty="0">
                <a:solidFill>
                  <a:srgbClr val="333333"/>
                </a:solidFill>
                <a:latin typeface="Helvetica Neue"/>
                <a:ea typeface="Helvetica Neue"/>
                <a:cs typeface="Helvetica Neue"/>
                <a:sym typeface="Helvetica Neue"/>
              </a:rPr>
              <a:t>Bij citeervragen zijn er verschillende mogelijkheden:</a:t>
            </a:r>
            <a:endParaRPr dirty="0"/>
          </a:p>
          <a:p>
            <a:pPr marL="342900" lvl="0" indent="-342900" algn="l" rtl="0">
              <a:spcBef>
                <a:spcPts val="1000"/>
              </a:spcBef>
              <a:spcAft>
                <a:spcPts val="0"/>
              </a:spcAft>
              <a:buSzPct val="79999"/>
              <a:buChar char="►"/>
            </a:pPr>
            <a:r>
              <a:rPr lang="nl-NL" dirty="0">
                <a:solidFill>
                  <a:srgbClr val="333333"/>
                </a:solidFill>
                <a:latin typeface="Helvetica Neue"/>
                <a:ea typeface="Helvetica Neue"/>
                <a:cs typeface="Helvetica Neue"/>
                <a:sym typeface="Helvetica Neue"/>
              </a:rPr>
              <a:t>Citeer een </a:t>
            </a:r>
            <a:r>
              <a:rPr lang="nl-NL" b="1" dirty="0">
                <a:solidFill>
                  <a:srgbClr val="333333"/>
                </a:solidFill>
                <a:latin typeface="Helvetica Neue"/>
                <a:ea typeface="Helvetica Neue"/>
                <a:cs typeface="Helvetica Neue"/>
                <a:sym typeface="Helvetica Neue"/>
              </a:rPr>
              <a:t>tekstfragment</a:t>
            </a:r>
            <a:r>
              <a:rPr lang="nl-NL" dirty="0">
                <a:solidFill>
                  <a:srgbClr val="333333"/>
                </a:solidFill>
                <a:latin typeface="Helvetica Neue"/>
                <a:ea typeface="Helvetica Neue"/>
                <a:cs typeface="Helvetica Neue"/>
                <a:sym typeface="Helvetica Neue"/>
              </a:rPr>
              <a:t>: </a:t>
            </a:r>
            <a:r>
              <a:rPr lang="nl-NL" dirty="0" smtClean="0">
                <a:solidFill>
                  <a:srgbClr val="333333"/>
                </a:solidFill>
                <a:latin typeface="Helvetica Neue"/>
                <a:ea typeface="Helvetica Neue"/>
                <a:cs typeface="Helvetica Neue"/>
                <a:sym typeface="Helvetica Neue"/>
              </a:rPr>
              <a:t>	In </a:t>
            </a:r>
            <a:r>
              <a:rPr lang="nl-NL" dirty="0">
                <a:solidFill>
                  <a:srgbClr val="333333"/>
                </a:solidFill>
                <a:latin typeface="Helvetica Neue"/>
                <a:ea typeface="Helvetica Neue"/>
                <a:cs typeface="Helvetica Neue"/>
                <a:sym typeface="Helvetica Neue"/>
              </a:rPr>
              <a:t>dit geval moet je </a:t>
            </a:r>
            <a:r>
              <a:rPr lang="nl-NL" b="1" dirty="0">
                <a:solidFill>
                  <a:srgbClr val="333333"/>
                </a:solidFill>
                <a:latin typeface="Helvetica Neue"/>
                <a:ea typeface="Helvetica Neue"/>
                <a:cs typeface="Helvetica Neue"/>
                <a:sym typeface="Helvetica Neue"/>
              </a:rPr>
              <a:t>een tekstdeel </a:t>
            </a:r>
            <a:r>
              <a:rPr lang="nl-NL" dirty="0">
                <a:solidFill>
                  <a:srgbClr val="333333"/>
                </a:solidFill>
                <a:latin typeface="Helvetica Neue"/>
                <a:ea typeface="Helvetica Neue"/>
                <a:cs typeface="Helvetica Neue"/>
                <a:sym typeface="Helvetica Neue"/>
              </a:rPr>
              <a:t>citeren dat </a:t>
            </a:r>
            <a:r>
              <a:rPr lang="nl-NL" b="1" dirty="0">
                <a:solidFill>
                  <a:srgbClr val="333333"/>
                </a:solidFill>
                <a:latin typeface="Helvetica Neue"/>
                <a:ea typeface="Helvetica Neue"/>
                <a:cs typeface="Helvetica Neue"/>
                <a:sym typeface="Helvetica Neue"/>
              </a:rPr>
              <a:t>groter is dan één zin</a:t>
            </a:r>
            <a:r>
              <a:rPr lang="nl-NL" dirty="0">
                <a:solidFill>
                  <a:srgbClr val="333333"/>
                </a:solidFill>
                <a:latin typeface="Helvetica Neue"/>
                <a:ea typeface="Helvetica Neue"/>
                <a:cs typeface="Helvetica Neue"/>
                <a:sym typeface="Helvetica Neue"/>
              </a:rPr>
              <a:t>.</a:t>
            </a:r>
            <a:endParaRPr dirty="0"/>
          </a:p>
          <a:p>
            <a:pPr marL="342900" lvl="0" indent="-342900" algn="l" rtl="0">
              <a:spcBef>
                <a:spcPts val="1000"/>
              </a:spcBef>
              <a:spcAft>
                <a:spcPts val="0"/>
              </a:spcAft>
              <a:buSzPct val="79999"/>
              <a:buChar char="►"/>
            </a:pPr>
            <a:r>
              <a:rPr lang="nl-NL" dirty="0">
                <a:solidFill>
                  <a:srgbClr val="333333"/>
                </a:solidFill>
                <a:latin typeface="Helvetica Neue"/>
                <a:ea typeface="Helvetica Neue"/>
                <a:cs typeface="Helvetica Neue"/>
                <a:sym typeface="Helvetica Neue"/>
              </a:rPr>
              <a:t>Citeer een </a:t>
            </a:r>
            <a:r>
              <a:rPr lang="nl-NL" b="1" dirty="0">
                <a:solidFill>
                  <a:srgbClr val="333333"/>
                </a:solidFill>
                <a:latin typeface="Helvetica Neue"/>
                <a:ea typeface="Helvetica Neue"/>
                <a:cs typeface="Helvetica Neue"/>
                <a:sym typeface="Helvetica Neue"/>
              </a:rPr>
              <a:t>zin</a:t>
            </a:r>
            <a:r>
              <a:rPr lang="nl-NL" dirty="0">
                <a:solidFill>
                  <a:srgbClr val="333333"/>
                </a:solidFill>
                <a:latin typeface="Helvetica Neue"/>
                <a:ea typeface="Helvetica Neue"/>
                <a:cs typeface="Helvetica Neue"/>
                <a:sym typeface="Helvetica Neue"/>
              </a:rPr>
              <a:t>:		</a:t>
            </a:r>
            <a:r>
              <a:rPr lang="nl-NL" dirty="0" smtClean="0">
                <a:solidFill>
                  <a:srgbClr val="333333"/>
                </a:solidFill>
                <a:latin typeface="Helvetica Neue"/>
                <a:ea typeface="Helvetica Neue"/>
                <a:cs typeface="Helvetica Neue"/>
                <a:sym typeface="Helvetica Neue"/>
              </a:rPr>
              <a:t>	In </a:t>
            </a:r>
            <a:r>
              <a:rPr lang="nl-NL" dirty="0">
                <a:solidFill>
                  <a:srgbClr val="333333"/>
                </a:solidFill>
                <a:latin typeface="Helvetica Neue"/>
                <a:ea typeface="Helvetica Neue"/>
                <a:cs typeface="Helvetica Neue"/>
                <a:sym typeface="Helvetica Neue"/>
              </a:rPr>
              <a:t>dit geval moet je </a:t>
            </a:r>
            <a:r>
              <a:rPr lang="nl-NL" b="1" i="1" u="sng" dirty="0">
                <a:solidFill>
                  <a:srgbClr val="333333"/>
                </a:solidFill>
                <a:latin typeface="Helvetica Neue"/>
                <a:ea typeface="Helvetica Neue"/>
                <a:cs typeface="Helvetica Neue"/>
                <a:sym typeface="Helvetica Neue"/>
              </a:rPr>
              <a:t>één</a:t>
            </a:r>
            <a:r>
              <a:rPr lang="nl-NL" b="1" dirty="0">
                <a:solidFill>
                  <a:srgbClr val="333333"/>
                </a:solidFill>
                <a:latin typeface="Helvetica Neue"/>
                <a:ea typeface="Helvetica Neue"/>
                <a:cs typeface="Helvetica Neue"/>
                <a:sym typeface="Helvetica Neue"/>
              </a:rPr>
              <a:t> hele zin </a:t>
            </a:r>
            <a:r>
              <a:rPr lang="nl-NL" dirty="0">
                <a:solidFill>
                  <a:srgbClr val="333333"/>
                </a:solidFill>
                <a:latin typeface="Helvetica Neue"/>
                <a:ea typeface="Helvetica Neue"/>
                <a:cs typeface="Helvetica Neue"/>
                <a:sym typeface="Helvetica Neue"/>
              </a:rPr>
              <a:t>(van hoofdletter tot punt!) citeren. </a:t>
            </a:r>
            <a:endParaRPr dirty="0">
              <a:solidFill>
                <a:srgbClr val="333333"/>
              </a:solidFill>
              <a:latin typeface="Helvetica Neue"/>
              <a:ea typeface="Helvetica Neue"/>
              <a:cs typeface="Helvetica Neue"/>
              <a:sym typeface="Helvetica Neue"/>
            </a:endParaRPr>
          </a:p>
          <a:p>
            <a:pPr marL="0" lvl="0" indent="0" algn="l" rtl="0">
              <a:spcBef>
                <a:spcPts val="1000"/>
              </a:spcBef>
              <a:spcAft>
                <a:spcPts val="0"/>
              </a:spcAft>
              <a:buSzPct val="79999"/>
              <a:buNone/>
            </a:pPr>
            <a:r>
              <a:rPr lang="nl-NL" dirty="0">
                <a:solidFill>
                  <a:srgbClr val="333333"/>
                </a:solidFill>
                <a:latin typeface="Helvetica Neue"/>
                <a:ea typeface="Helvetica Neue"/>
                <a:cs typeface="Helvetica Neue"/>
                <a:sym typeface="Helvetica Neue"/>
              </a:rPr>
              <a:t>			</a:t>
            </a:r>
            <a:r>
              <a:rPr lang="nl-NL" dirty="0" smtClean="0">
                <a:solidFill>
                  <a:srgbClr val="333333"/>
                </a:solidFill>
                <a:latin typeface="Helvetica Neue"/>
                <a:ea typeface="Helvetica Neue"/>
                <a:cs typeface="Helvetica Neue"/>
                <a:sym typeface="Helvetica Neue"/>
              </a:rPr>
              <a:t>	Ook </a:t>
            </a:r>
            <a:r>
              <a:rPr lang="nl-NL" dirty="0">
                <a:solidFill>
                  <a:srgbClr val="333333"/>
                </a:solidFill>
                <a:latin typeface="Helvetica Neue"/>
                <a:ea typeface="Helvetica Neue"/>
                <a:cs typeface="Helvetica Neue"/>
                <a:sym typeface="Helvetica Neue"/>
              </a:rPr>
              <a:t>is voorgekomen: Citeer </a:t>
            </a:r>
            <a:r>
              <a:rPr lang="nl-NL" b="1" dirty="0">
                <a:solidFill>
                  <a:srgbClr val="333333"/>
                </a:solidFill>
                <a:latin typeface="Helvetica Neue"/>
                <a:ea typeface="Helvetica Neue"/>
                <a:cs typeface="Helvetica Neue"/>
                <a:sym typeface="Helvetica Neue"/>
              </a:rPr>
              <a:t>twee (niet) opeenvolgende zinnen</a:t>
            </a:r>
            <a:r>
              <a:rPr lang="nl-NL" dirty="0">
                <a:solidFill>
                  <a:srgbClr val="333333"/>
                </a:solidFill>
                <a:latin typeface="Helvetica Neue"/>
                <a:ea typeface="Helvetica Neue"/>
                <a:cs typeface="Helvetica Neue"/>
                <a:sym typeface="Helvetica Neue"/>
              </a:rPr>
              <a:t>.</a:t>
            </a:r>
            <a:endParaRPr dirty="0"/>
          </a:p>
          <a:p>
            <a:pPr marL="342900" lvl="0" indent="-342900" algn="l" rtl="0">
              <a:spcBef>
                <a:spcPts val="1000"/>
              </a:spcBef>
              <a:spcAft>
                <a:spcPts val="0"/>
              </a:spcAft>
              <a:buSzPct val="79999"/>
              <a:buChar char="►"/>
            </a:pPr>
            <a:r>
              <a:rPr lang="nl-NL" dirty="0">
                <a:solidFill>
                  <a:srgbClr val="333333"/>
                </a:solidFill>
                <a:latin typeface="Helvetica Neue"/>
                <a:ea typeface="Helvetica Neue"/>
                <a:cs typeface="Helvetica Neue"/>
                <a:sym typeface="Helvetica Neue"/>
              </a:rPr>
              <a:t>Citeer een </a:t>
            </a:r>
            <a:r>
              <a:rPr lang="nl-NL" b="1" dirty="0">
                <a:solidFill>
                  <a:srgbClr val="333333"/>
                </a:solidFill>
                <a:latin typeface="Helvetica Neue"/>
                <a:ea typeface="Helvetica Neue"/>
                <a:cs typeface="Helvetica Neue"/>
                <a:sym typeface="Helvetica Neue"/>
              </a:rPr>
              <a:t>woord</a:t>
            </a:r>
            <a:r>
              <a:rPr lang="nl-NL" dirty="0">
                <a:solidFill>
                  <a:srgbClr val="333333"/>
                </a:solidFill>
                <a:latin typeface="Helvetica Neue"/>
                <a:ea typeface="Helvetica Neue"/>
                <a:cs typeface="Helvetica Neue"/>
                <a:sym typeface="Helvetica Neue"/>
              </a:rPr>
              <a:t>:	</a:t>
            </a:r>
            <a:r>
              <a:rPr lang="nl-NL" dirty="0" smtClean="0">
                <a:solidFill>
                  <a:srgbClr val="333333"/>
                </a:solidFill>
                <a:latin typeface="Helvetica Neue"/>
                <a:ea typeface="Helvetica Neue"/>
                <a:cs typeface="Helvetica Neue"/>
                <a:sym typeface="Helvetica Neue"/>
              </a:rPr>
              <a:t>	Bij </a:t>
            </a:r>
            <a:r>
              <a:rPr lang="nl-NL" dirty="0">
                <a:solidFill>
                  <a:srgbClr val="333333"/>
                </a:solidFill>
                <a:latin typeface="Helvetica Neue"/>
                <a:ea typeface="Helvetica Neue"/>
                <a:cs typeface="Helvetica Neue"/>
                <a:sym typeface="Helvetica Neue"/>
              </a:rPr>
              <a:t>deze opdracht gaat het </a:t>
            </a:r>
            <a:r>
              <a:rPr lang="nl-NL" b="1" i="1" dirty="0">
                <a:solidFill>
                  <a:srgbClr val="333333"/>
                </a:solidFill>
                <a:latin typeface="Helvetica Neue"/>
                <a:ea typeface="Helvetica Neue"/>
                <a:cs typeface="Helvetica Neue"/>
                <a:sym typeface="Helvetica Neue"/>
              </a:rPr>
              <a:t>altijd om slechts één woord</a:t>
            </a:r>
            <a:r>
              <a:rPr lang="nl-NL" dirty="0">
                <a:solidFill>
                  <a:srgbClr val="333333"/>
                </a:solidFill>
                <a:latin typeface="Helvetica Neue"/>
                <a:ea typeface="Helvetica Neue"/>
                <a:cs typeface="Helvetica Neue"/>
                <a:sym typeface="Helvetica Neue"/>
              </a:rPr>
              <a:t>. </a:t>
            </a:r>
            <a:endParaRPr dirty="0">
              <a:solidFill>
                <a:srgbClr val="333333"/>
              </a:solidFill>
              <a:latin typeface="Helvetica Neue"/>
              <a:ea typeface="Helvetica Neue"/>
              <a:cs typeface="Helvetica Neue"/>
              <a:sym typeface="Helvetica Neue"/>
            </a:endParaRPr>
          </a:p>
          <a:p>
            <a:pPr marL="0" lvl="0" indent="0" algn="l" rtl="0">
              <a:spcBef>
                <a:spcPts val="1000"/>
              </a:spcBef>
              <a:spcAft>
                <a:spcPts val="0"/>
              </a:spcAft>
              <a:buSzPct val="79999"/>
              <a:buNone/>
            </a:pPr>
            <a:r>
              <a:rPr lang="nl-NL" dirty="0">
                <a:solidFill>
                  <a:srgbClr val="333333"/>
                </a:solidFill>
                <a:latin typeface="Helvetica Neue"/>
                <a:ea typeface="Helvetica Neue"/>
                <a:cs typeface="Helvetica Neue"/>
                <a:sym typeface="Helvetica Neue"/>
              </a:rPr>
              <a:t>			</a:t>
            </a:r>
            <a:r>
              <a:rPr lang="nl-NL" dirty="0" smtClean="0">
                <a:solidFill>
                  <a:srgbClr val="333333"/>
                </a:solidFill>
                <a:latin typeface="Helvetica Neue"/>
                <a:ea typeface="Helvetica Neue"/>
                <a:cs typeface="Helvetica Neue"/>
                <a:sym typeface="Helvetica Neue"/>
              </a:rPr>
              <a:t>	Schrijf </a:t>
            </a:r>
            <a:r>
              <a:rPr lang="nl-NL" dirty="0">
                <a:solidFill>
                  <a:srgbClr val="333333"/>
                </a:solidFill>
                <a:latin typeface="Helvetica Neue"/>
                <a:ea typeface="Helvetica Neue"/>
                <a:cs typeface="Helvetica Neue"/>
                <a:sym typeface="Helvetica Neue"/>
              </a:rPr>
              <a:t>je meer woorden op, dan krijg je geen (of minder) punten.</a:t>
            </a:r>
            <a:endParaRPr dirty="0"/>
          </a:p>
          <a:p>
            <a:pPr marL="342900" lvl="0" indent="-342900" algn="l" rtl="0">
              <a:spcBef>
                <a:spcPts val="1000"/>
              </a:spcBef>
              <a:spcAft>
                <a:spcPts val="0"/>
              </a:spcAft>
              <a:buSzPct val="79999"/>
              <a:buChar char="►"/>
            </a:pPr>
            <a:r>
              <a:rPr lang="nl-NL" dirty="0">
                <a:solidFill>
                  <a:srgbClr val="333333"/>
                </a:solidFill>
                <a:latin typeface="Helvetica Neue"/>
                <a:ea typeface="Helvetica Neue"/>
                <a:cs typeface="Helvetica Neue"/>
                <a:sym typeface="Helvetica Neue"/>
              </a:rPr>
              <a:t>Citeer een </a:t>
            </a:r>
            <a:r>
              <a:rPr lang="nl-NL" b="1" dirty="0">
                <a:solidFill>
                  <a:srgbClr val="333333"/>
                </a:solidFill>
                <a:latin typeface="Helvetica Neue"/>
                <a:ea typeface="Helvetica Neue"/>
                <a:cs typeface="Helvetica Neue"/>
                <a:sym typeface="Helvetica Neue"/>
              </a:rPr>
              <a:t>zinsgedeelte/zinsnede</a:t>
            </a:r>
            <a:r>
              <a:rPr lang="nl-NL" b="1" dirty="0" smtClean="0">
                <a:solidFill>
                  <a:srgbClr val="333333"/>
                </a:solidFill>
                <a:latin typeface="Helvetica Neue"/>
                <a:ea typeface="Helvetica Neue"/>
                <a:cs typeface="Helvetica Neue"/>
                <a:sym typeface="Helvetica Neue"/>
              </a:rPr>
              <a:t>:	</a:t>
            </a:r>
            <a:r>
              <a:rPr lang="nl-NL" dirty="0" smtClean="0">
                <a:solidFill>
                  <a:srgbClr val="333333"/>
                </a:solidFill>
                <a:latin typeface="Helvetica Neue"/>
                <a:ea typeface="Helvetica Neue"/>
                <a:cs typeface="Helvetica Neue"/>
                <a:sym typeface="Helvetica Neue"/>
              </a:rPr>
              <a:t>In </a:t>
            </a:r>
            <a:r>
              <a:rPr lang="nl-NL" dirty="0">
                <a:solidFill>
                  <a:srgbClr val="333333"/>
                </a:solidFill>
                <a:latin typeface="Helvetica Neue"/>
                <a:ea typeface="Helvetica Neue"/>
                <a:cs typeface="Helvetica Neue"/>
                <a:sym typeface="Helvetica Neue"/>
              </a:rPr>
              <a:t>dit geval moet je </a:t>
            </a:r>
            <a:r>
              <a:rPr lang="nl-NL" b="1" dirty="0">
                <a:solidFill>
                  <a:srgbClr val="333333"/>
                </a:solidFill>
                <a:latin typeface="Helvetica Neue"/>
                <a:ea typeface="Helvetica Neue"/>
                <a:cs typeface="Helvetica Neue"/>
                <a:sym typeface="Helvetica Neue"/>
              </a:rPr>
              <a:t>een stuk van een zin citeren</a:t>
            </a:r>
            <a:r>
              <a:rPr lang="nl-NL" dirty="0">
                <a:solidFill>
                  <a:srgbClr val="333333"/>
                </a:solidFill>
                <a:latin typeface="Helvetica Neue"/>
                <a:ea typeface="Helvetica Neue"/>
                <a:cs typeface="Helvetica Neue"/>
                <a:sym typeface="Helvetica Neue"/>
              </a:rPr>
              <a:t>. Het is altijd kleiner dan 				</a:t>
            </a:r>
            <a:r>
              <a:rPr lang="nl-NL" dirty="0" smtClean="0">
                <a:solidFill>
                  <a:srgbClr val="333333"/>
                </a:solidFill>
                <a:latin typeface="Helvetica Neue"/>
                <a:ea typeface="Helvetica Neue"/>
                <a:cs typeface="Helvetica Neue"/>
                <a:sym typeface="Helvetica Neue"/>
              </a:rPr>
              <a:t>	de </a:t>
            </a:r>
            <a:r>
              <a:rPr lang="nl-NL" dirty="0">
                <a:solidFill>
                  <a:srgbClr val="333333"/>
                </a:solidFill>
                <a:latin typeface="Helvetica Neue"/>
                <a:ea typeface="Helvetica Neue"/>
                <a:cs typeface="Helvetica Neue"/>
                <a:sym typeface="Helvetica Neue"/>
              </a:rPr>
              <a:t>hele zin. Citeer je toch de hele zin, dan krijg je meestal geen of minder 					</a:t>
            </a:r>
            <a:r>
              <a:rPr lang="nl-NL" dirty="0" smtClean="0">
                <a:solidFill>
                  <a:srgbClr val="333333"/>
                </a:solidFill>
                <a:latin typeface="Helvetica Neue"/>
                <a:ea typeface="Helvetica Neue"/>
                <a:cs typeface="Helvetica Neue"/>
                <a:sym typeface="Helvetica Neue"/>
              </a:rPr>
              <a:t>punten</a:t>
            </a:r>
            <a:r>
              <a:rPr lang="nl-NL" dirty="0">
                <a:solidFill>
                  <a:srgbClr val="333333"/>
                </a:solidFill>
                <a:latin typeface="Helvetica Neue"/>
                <a:ea typeface="Helvetica Neue"/>
                <a:cs typeface="Helvetica Neue"/>
                <a:sym typeface="Helvetica Neue"/>
              </a:rPr>
              <a:t>.</a:t>
            </a:r>
            <a:endParaRPr dirty="0"/>
          </a:p>
          <a:p>
            <a:pPr marL="342900" lvl="0" indent="-342900" algn="l" rtl="0">
              <a:spcBef>
                <a:spcPts val="1000"/>
              </a:spcBef>
              <a:spcAft>
                <a:spcPts val="0"/>
              </a:spcAft>
              <a:buSzPct val="79999"/>
              <a:buChar char="►"/>
            </a:pPr>
            <a:r>
              <a:rPr lang="nl-NL" dirty="0">
                <a:solidFill>
                  <a:srgbClr val="333333"/>
                </a:solidFill>
                <a:latin typeface="Helvetica Neue"/>
                <a:ea typeface="Helvetica Neue"/>
                <a:cs typeface="Helvetica Neue"/>
                <a:sym typeface="Helvetica Neue"/>
              </a:rPr>
              <a:t>Citeer een </a:t>
            </a:r>
            <a:r>
              <a:rPr lang="nl-NL" b="1" dirty="0">
                <a:solidFill>
                  <a:srgbClr val="333333"/>
                </a:solidFill>
                <a:latin typeface="Helvetica Neue"/>
                <a:ea typeface="Helvetica Neue"/>
                <a:cs typeface="Helvetica Neue"/>
                <a:sym typeface="Helvetica Neue"/>
              </a:rPr>
              <a:t>woordgroep</a:t>
            </a:r>
            <a:r>
              <a:rPr lang="nl-NL" dirty="0">
                <a:solidFill>
                  <a:srgbClr val="333333"/>
                </a:solidFill>
                <a:latin typeface="Helvetica Neue"/>
                <a:ea typeface="Helvetica Neue"/>
                <a:cs typeface="Helvetica Neue"/>
                <a:sym typeface="Helvetica Neue"/>
              </a:rPr>
              <a:t>:	</a:t>
            </a:r>
            <a:r>
              <a:rPr lang="nl-NL" dirty="0" smtClean="0">
                <a:solidFill>
                  <a:srgbClr val="333333"/>
                </a:solidFill>
                <a:latin typeface="Helvetica Neue"/>
                <a:ea typeface="Helvetica Neue"/>
                <a:cs typeface="Helvetica Neue"/>
                <a:sym typeface="Helvetica Neue"/>
              </a:rPr>
              <a:t>	Bij </a:t>
            </a:r>
            <a:r>
              <a:rPr lang="nl-NL" dirty="0">
                <a:solidFill>
                  <a:srgbClr val="333333"/>
                </a:solidFill>
                <a:latin typeface="Helvetica Neue"/>
                <a:ea typeface="Helvetica Neue"/>
                <a:cs typeface="Helvetica Neue"/>
                <a:sym typeface="Helvetica Neue"/>
              </a:rPr>
              <a:t>deze opdracht moet je </a:t>
            </a:r>
            <a:r>
              <a:rPr lang="nl-NL" b="1" dirty="0">
                <a:solidFill>
                  <a:srgbClr val="333333"/>
                </a:solidFill>
                <a:latin typeface="Helvetica Neue"/>
                <a:ea typeface="Helvetica Neue"/>
                <a:cs typeface="Helvetica Neue"/>
                <a:sym typeface="Helvetica Neue"/>
              </a:rPr>
              <a:t>een (klein) aantal bij elkaar horende </a:t>
            </a:r>
            <a:r>
              <a:rPr lang="nl-NL" b="1" dirty="0" smtClean="0">
                <a:solidFill>
                  <a:srgbClr val="333333"/>
                </a:solidFill>
                <a:latin typeface="Helvetica Neue"/>
                <a:ea typeface="Helvetica Neue"/>
                <a:cs typeface="Helvetica Neue"/>
                <a:sym typeface="Helvetica Neue"/>
              </a:rPr>
              <a:t>woorden 					</a:t>
            </a:r>
            <a:r>
              <a:rPr lang="nl-NL" dirty="0" smtClean="0">
                <a:solidFill>
                  <a:srgbClr val="333333"/>
                </a:solidFill>
                <a:latin typeface="Helvetica Neue"/>
                <a:ea typeface="Helvetica Neue"/>
                <a:cs typeface="Helvetica Neue"/>
                <a:sym typeface="Helvetica Neue"/>
              </a:rPr>
              <a:t>citeren</a:t>
            </a:r>
            <a:r>
              <a:rPr lang="nl-NL" dirty="0">
                <a:solidFill>
                  <a:srgbClr val="333333"/>
                </a:solidFill>
                <a:latin typeface="Helvetica Neue"/>
                <a:ea typeface="Helvetica Neue"/>
                <a:cs typeface="Helvetica Neue"/>
                <a:sym typeface="Helvetica Neue"/>
              </a:rPr>
              <a:t>. </a:t>
            </a:r>
            <a:r>
              <a:rPr lang="nl-NL" dirty="0" smtClean="0">
                <a:solidFill>
                  <a:srgbClr val="333333"/>
                </a:solidFill>
                <a:latin typeface="Helvetica Neue"/>
                <a:ea typeface="Helvetica Neue"/>
                <a:cs typeface="Helvetica Neue"/>
                <a:sym typeface="Helvetica Neue"/>
              </a:rPr>
              <a:t>Die woorden </a:t>
            </a:r>
            <a:r>
              <a:rPr lang="nl-NL" dirty="0">
                <a:solidFill>
                  <a:srgbClr val="333333"/>
                </a:solidFill>
                <a:latin typeface="Helvetica Neue"/>
                <a:ea typeface="Helvetica Neue"/>
                <a:cs typeface="Helvetica Neue"/>
                <a:sym typeface="Helvetica Neue"/>
              </a:rPr>
              <a:t>vormen samen </a:t>
            </a:r>
            <a:r>
              <a:rPr lang="nl-NL" dirty="0" smtClean="0">
                <a:solidFill>
                  <a:srgbClr val="333333"/>
                </a:solidFill>
                <a:latin typeface="Helvetica Neue"/>
                <a:ea typeface="Helvetica Neue"/>
                <a:cs typeface="Helvetica Neue"/>
                <a:sym typeface="Helvetica Neue"/>
              </a:rPr>
              <a:t>een woordgroep</a:t>
            </a:r>
            <a:r>
              <a:rPr lang="nl-NL" dirty="0">
                <a:solidFill>
                  <a:srgbClr val="333333"/>
                </a:solidFill>
                <a:latin typeface="Helvetica Neue"/>
                <a:ea typeface="Helvetica Neue"/>
                <a:cs typeface="Helvetica Neue"/>
                <a:sym typeface="Helvetica Neue"/>
              </a:rPr>
              <a:t>, meestal </a:t>
            </a:r>
            <a:r>
              <a:rPr lang="nl-NL" dirty="0" smtClean="0">
                <a:solidFill>
                  <a:srgbClr val="333333"/>
                </a:solidFill>
                <a:latin typeface="Helvetica Neue"/>
                <a:ea typeface="Helvetica Neue"/>
                <a:cs typeface="Helvetica Neue"/>
                <a:sym typeface="Helvetica Neue"/>
              </a:rPr>
              <a:t>een </a:t>
            </a:r>
            <a:r>
              <a:rPr lang="nl-NL" dirty="0">
                <a:solidFill>
                  <a:srgbClr val="333333"/>
                </a:solidFill>
                <a:latin typeface="Helvetica Neue"/>
                <a:ea typeface="Helvetica Neue"/>
                <a:cs typeface="Helvetica Neue"/>
                <a:sym typeface="Helvetica Neue"/>
              </a:rPr>
              <a:t>zinsdeel: </a:t>
            </a:r>
            <a:r>
              <a:rPr lang="nl-NL" dirty="0" smtClean="0">
                <a:solidFill>
                  <a:srgbClr val="333333"/>
                </a:solidFill>
                <a:latin typeface="Helvetica Neue"/>
                <a:ea typeface="Helvetica Neue"/>
                <a:cs typeface="Helvetica Neue"/>
                <a:sym typeface="Helvetica Neue"/>
              </a:rPr>
              <a:t>				onderwerp</a:t>
            </a:r>
            <a:r>
              <a:rPr lang="nl-NL" dirty="0">
                <a:solidFill>
                  <a:srgbClr val="333333"/>
                </a:solidFill>
                <a:latin typeface="Helvetica Neue"/>
                <a:ea typeface="Helvetica Neue"/>
                <a:cs typeface="Helvetica Neue"/>
                <a:sym typeface="Helvetica Neue"/>
              </a:rPr>
              <a:t>, lijdend voorwerp, meewerkend voorwerp, </a:t>
            </a:r>
            <a:r>
              <a:rPr lang="nl-NL" dirty="0" smtClean="0">
                <a:solidFill>
                  <a:srgbClr val="333333"/>
                </a:solidFill>
                <a:latin typeface="Helvetica Neue"/>
                <a:ea typeface="Helvetica Neue"/>
                <a:cs typeface="Helvetica Neue"/>
                <a:sym typeface="Helvetica Neue"/>
              </a:rPr>
              <a:t>bijwoordelijke </a:t>
            </a:r>
            <a:r>
              <a:rPr lang="nl-NL" dirty="0">
                <a:solidFill>
                  <a:srgbClr val="333333"/>
                </a:solidFill>
                <a:latin typeface="Helvetica Neue"/>
                <a:ea typeface="Helvetica Neue"/>
                <a:cs typeface="Helvetica Neue"/>
                <a:sym typeface="Helvetica Neue"/>
              </a:rPr>
              <a:t>bepaling </a:t>
            </a:r>
            <a:r>
              <a:rPr lang="nl-NL" dirty="0" smtClean="0">
                <a:solidFill>
                  <a:srgbClr val="333333"/>
                </a:solidFill>
                <a:latin typeface="Helvetica Neue"/>
                <a:ea typeface="Helvetica Neue"/>
                <a:cs typeface="Helvetica Neue"/>
                <a:sym typeface="Helvetica Neue"/>
              </a:rPr>
              <a:t>				enz</a:t>
            </a:r>
            <a:r>
              <a:rPr lang="nl-NL" dirty="0">
                <a:solidFill>
                  <a:srgbClr val="333333"/>
                </a:solidFill>
                <a:latin typeface="Helvetica Neue"/>
                <a:ea typeface="Helvetica Neue"/>
                <a:cs typeface="Helvetica Neue"/>
                <a:sym typeface="Helvetica Neue"/>
              </a:rPr>
              <a:t>.</a:t>
            </a:r>
            <a:endParaRPr dirty="0"/>
          </a:p>
        </p:txBody>
      </p:sp>
    </p:spTree>
  </p:cSld>
  <p:clrMapOvr>
    <a:masterClrMapping/>
  </p:clrMapOvr>
</p:sld>
</file>

<file path=ppt/theme/theme1.xml><?xml version="1.0" encoding="utf-8"?>
<a:theme xmlns:a="http://schemas.openxmlformats.org/drawingml/2006/main" name="Ion Boardroom">
  <a:themeElements>
    <a:clrScheme name="Ion Boardroom">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599</Words>
  <Application>Microsoft Office PowerPoint</Application>
  <PresentationFormat>Widescreen</PresentationFormat>
  <Paragraphs>222</Paragraphs>
  <Slides>34</Slides>
  <Notes>34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Century Gothic</vt:lpstr>
      <vt:lpstr>Arial</vt:lpstr>
      <vt:lpstr>Helvetica Neue</vt:lpstr>
      <vt:lpstr>Noto Sans Symbols</vt:lpstr>
      <vt:lpstr>Ion Boardroom</vt:lpstr>
      <vt:lpstr>Nederlands Examentraining</vt:lpstr>
      <vt:lpstr>Teksten analyseren en interpreteren</vt:lpstr>
      <vt:lpstr>Opdracht 1</vt:lpstr>
      <vt:lpstr>Antwoorden - opdracht 1</vt:lpstr>
      <vt:lpstr>Opdracht 2</vt:lpstr>
      <vt:lpstr>Antwoorden - opdracht 2</vt:lpstr>
      <vt:lpstr>CITEREN</vt:lpstr>
      <vt:lpstr>PowerPoint Presentation</vt:lpstr>
      <vt:lpstr>Citeervragen, welke mogelijke citeervragen zijn er?</vt:lpstr>
      <vt:lpstr>Opdracht 3</vt:lpstr>
      <vt:lpstr>Antwoord - opdracht 3</vt:lpstr>
      <vt:lpstr>Opdracht 3</vt:lpstr>
      <vt:lpstr>Antwoord - opdracht 3</vt:lpstr>
      <vt:lpstr>Opdracht 4</vt:lpstr>
      <vt:lpstr>Antwoord - opdracht 4</vt:lpstr>
      <vt:lpstr>Opdracht 5</vt:lpstr>
      <vt:lpstr>Antwoord – opdracht 5</vt:lpstr>
      <vt:lpstr>Uitleggen/eigen woorden </vt:lpstr>
      <vt:lpstr>‘Leg uit’-vragen:  uitleggen, toelichten, eenvoudig weergeven, vraag formuleren…</vt:lpstr>
      <vt:lpstr>PowerPoint Presentation</vt:lpstr>
      <vt:lpstr>PowerPoint Presentation</vt:lpstr>
      <vt:lpstr>Opdracht 6</vt:lpstr>
      <vt:lpstr>Antwoord - opdracht 6</vt:lpstr>
      <vt:lpstr>Opdracht 7</vt:lpstr>
      <vt:lpstr>Antwoord - opdracht 7</vt:lpstr>
      <vt:lpstr>Opdracht 8</vt:lpstr>
      <vt:lpstr>Antwoord - opdracht 8</vt:lpstr>
      <vt:lpstr>Opdracht 9</vt:lpstr>
      <vt:lpstr>Antwoord - opdracht 9</vt:lpstr>
      <vt:lpstr>Opdracht 10</vt:lpstr>
      <vt:lpstr>Antwoord - opdracht 10</vt:lpstr>
      <vt:lpstr>Opdracht 11</vt:lpstr>
      <vt:lpstr>Antwoord - Opdracht 11</vt:lpstr>
      <vt:lpstr>Einde deel 1</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Nederlands Examentraining</dc:title>
  <dc:creator>Owner</dc:creator>
  <cp:lastModifiedBy>Owner</cp:lastModifiedBy>
  <cp:revision>1</cp:revision>
  <dcterms:modified xsi:type="dcterms:W3CDTF">2023-04-24T11:34:43Z</dcterms:modified>
</cp:coreProperties>
</file>